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256" r:id="rId4"/>
    <p:sldId id="359" r:id="rId5"/>
    <p:sldId id="287" r:id="rId6"/>
    <p:sldId id="339" r:id="rId7"/>
    <p:sldId id="387" r:id="rId8"/>
    <p:sldId id="341" r:id="rId9"/>
    <p:sldId id="353" r:id="rId10"/>
    <p:sldId id="399" r:id="rId11"/>
    <p:sldId id="419" r:id="rId12"/>
    <p:sldId id="418" r:id="rId13"/>
    <p:sldId id="410" r:id="rId14"/>
    <p:sldId id="417" r:id="rId15"/>
    <p:sldId id="411" r:id="rId16"/>
    <p:sldId id="414" r:id="rId17"/>
    <p:sldId id="420" r:id="rId18"/>
    <p:sldId id="421" r:id="rId19"/>
    <p:sldId id="422" r:id="rId20"/>
    <p:sldId id="424" r:id="rId21"/>
    <p:sldId id="428" r:id="rId22"/>
    <p:sldId id="423" r:id="rId23"/>
    <p:sldId id="425" r:id="rId24"/>
    <p:sldId id="426" r:id="rId25"/>
    <p:sldId id="427" r:id="rId26"/>
    <p:sldId id="376" r:id="rId27"/>
    <p:sldId id="337" r:id="rId28"/>
    <p:sldId id="336" r:id="rId29"/>
    <p:sldId id="3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E2DDCE-56E4-45B6-0D9C-0DC3707D30E0}" name="Grishma Pandya" initials="GP" userId="S::GPandya@TJKM.com::fe9183dd-55d0-45f5-89be-d549a854117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ven Dauterman" initials="SD" lastIdx="12" clrIdx="0">
    <p:extLst>
      <p:ext uri="{19B8F6BF-5375-455C-9EA6-DF929625EA0E}">
        <p15:presenceInfo xmlns:p15="http://schemas.microsoft.com/office/powerpoint/2012/main" userId="S-1-5-21-1229272821-484763869-682003330-8207" providerId="AD"/>
      </p:ext>
    </p:extLst>
  </p:cmAuthor>
  <p:cmAuthor id="2" name="Himangi Mutha " initials="HM" lastIdx="2" clrIdx="1">
    <p:extLst>
      <p:ext uri="{19B8F6BF-5375-455C-9EA6-DF929625EA0E}">
        <p15:presenceInfo xmlns:p15="http://schemas.microsoft.com/office/powerpoint/2012/main" userId="Himangi Mutha " providerId="None"/>
      </p:ext>
    </p:extLst>
  </p:cmAuthor>
  <p:cmAuthor id="3" name="Mark Doty" initials="MD" lastIdx="12" clrIdx="2">
    <p:extLst>
      <p:ext uri="{19B8F6BF-5375-455C-9EA6-DF929625EA0E}">
        <p15:presenceInfo xmlns:p15="http://schemas.microsoft.com/office/powerpoint/2012/main" userId="S-1-5-21-1229272821-484763869-682003330-8189" providerId="AD"/>
      </p:ext>
    </p:extLst>
  </p:cmAuthor>
  <p:cmAuthor id="4" name="Utsav Domadia" initials="UD" lastIdx="2" clrIdx="3">
    <p:extLst>
      <p:ext uri="{19B8F6BF-5375-455C-9EA6-DF929625EA0E}">
        <p15:presenceInfo xmlns:p15="http://schemas.microsoft.com/office/powerpoint/2012/main" userId="S-1-5-21-1229272821-484763869-682003330-8182" providerId="AD"/>
      </p:ext>
    </p:extLst>
  </p:cmAuthor>
  <p:cmAuthor id="5" name="Sophia Sousa" initials="SS" lastIdx="5" clrIdx="4">
    <p:extLst>
      <p:ext uri="{19B8F6BF-5375-455C-9EA6-DF929625EA0E}">
        <p15:presenceInfo xmlns:p15="http://schemas.microsoft.com/office/powerpoint/2012/main" userId="S-1-5-21-1051201590-888485320-1703228666-244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382"/>
    <a:srgbClr val="A2C1CD"/>
    <a:srgbClr val="124238"/>
    <a:srgbClr val="A3956A"/>
    <a:srgbClr val="78A145"/>
    <a:srgbClr val="004DA8"/>
    <a:srgbClr val="333A3E"/>
    <a:srgbClr val="BED4A4"/>
    <a:srgbClr val="70A800"/>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5" autoAdjust="0"/>
    <p:restoredTop sz="94660"/>
  </p:normalViewPr>
  <p:slideViewPr>
    <p:cSldViewPr snapToGrid="0">
      <p:cViewPr varScale="1">
        <p:scale>
          <a:sx n="111" d="100"/>
          <a:sy n="111" d="100"/>
        </p:scale>
        <p:origin x="306"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tjkm.com\companyfiles\employees\PROJECTS\JURISDICTION\P\Pleasanton\013-553%20PTS%20Action%20Plan\Collision%20Data%20and%20Analysis\3.%20Overall%20Collision%20Analysi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mn-cs"/>
              </a:defRPr>
            </a:pPr>
            <a:r>
              <a:rPr lang="en-IN" sz="1100" b="1" dirty="0">
                <a:solidFill>
                  <a:srgbClr val="124238"/>
                </a:solidFill>
                <a:latin typeface="Segoe UI" panose="020B0502040204020203" pitchFamily="34" charset="0"/>
                <a:cs typeface="Segoe UI" panose="020B0502040204020203" pitchFamily="34" charset="0"/>
              </a:rPr>
              <a:t>Collisions by Severity</a:t>
            </a:r>
          </a:p>
        </c:rich>
      </c:tx>
      <c:overlay val="0"/>
      <c:spPr>
        <a:noFill/>
        <a:ln>
          <a:noFill/>
        </a:ln>
        <a:effectLst/>
      </c:spPr>
      <c:txPr>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5328759354655001"/>
          <c:y val="0.14070515480149534"/>
          <c:w val="0.45506100925898396"/>
          <c:h val="0.76125052926770631"/>
        </c:manualLayout>
      </c:layout>
      <c:doughnutChart>
        <c:varyColors val="1"/>
        <c:ser>
          <c:idx val="0"/>
          <c:order val="0"/>
          <c:dPt>
            <c:idx val="0"/>
            <c:bubble3D val="0"/>
            <c:spPr>
              <a:solidFill>
                <a:srgbClr val="E60000"/>
              </a:solidFill>
              <a:ln w="19050">
                <a:solidFill>
                  <a:schemeClr val="lt1"/>
                </a:solidFill>
              </a:ln>
              <a:effectLst/>
            </c:spPr>
            <c:extLst>
              <c:ext xmlns:c16="http://schemas.microsoft.com/office/drawing/2014/chart" uri="{C3380CC4-5D6E-409C-BE32-E72D297353CC}">
                <c16:uniqueId val="{00000001-5442-4717-97FD-D06BA90AAC56}"/>
              </c:ext>
            </c:extLst>
          </c:dPt>
          <c:dPt>
            <c:idx val="1"/>
            <c:bubble3D val="0"/>
            <c:spPr>
              <a:solidFill>
                <a:srgbClr val="0070FF"/>
              </a:solidFill>
              <a:ln w="19050">
                <a:solidFill>
                  <a:schemeClr val="lt1"/>
                </a:solidFill>
              </a:ln>
              <a:effectLst/>
            </c:spPr>
            <c:extLst>
              <c:ext xmlns:c16="http://schemas.microsoft.com/office/drawing/2014/chart" uri="{C3380CC4-5D6E-409C-BE32-E72D297353CC}">
                <c16:uniqueId val="{00000003-5442-4717-97FD-D06BA90AAC56}"/>
              </c:ext>
            </c:extLst>
          </c:dPt>
          <c:dPt>
            <c:idx val="2"/>
            <c:bubble3D val="0"/>
            <c:spPr>
              <a:solidFill>
                <a:srgbClr val="FFDC00"/>
              </a:solidFill>
              <a:ln w="19050">
                <a:solidFill>
                  <a:schemeClr val="lt1"/>
                </a:solidFill>
              </a:ln>
              <a:effectLst/>
            </c:spPr>
            <c:extLst>
              <c:ext xmlns:c16="http://schemas.microsoft.com/office/drawing/2014/chart" uri="{C3380CC4-5D6E-409C-BE32-E72D297353CC}">
                <c16:uniqueId val="{00000005-5442-4717-97FD-D06BA90AAC56}"/>
              </c:ext>
            </c:extLst>
          </c:dPt>
          <c:dPt>
            <c:idx val="3"/>
            <c:bubble3D val="0"/>
            <c:spPr>
              <a:solidFill>
                <a:srgbClr val="38BD00"/>
              </a:solidFill>
              <a:ln w="19050">
                <a:solidFill>
                  <a:schemeClr val="lt1"/>
                </a:solidFill>
              </a:ln>
              <a:effectLst/>
            </c:spPr>
            <c:extLst>
              <c:ext xmlns:c16="http://schemas.microsoft.com/office/drawing/2014/chart" uri="{C3380CC4-5D6E-409C-BE32-E72D297353CC}">
                <c16:uniqueId val="{00000007-5442-4717-97FD-D06BA90AAC56}"/>
              </c:ext>
            </c:extLst>
          </c:dPt>
          <c:dLbls>
            <c:dLbl>
              <c:idx val="0"/>
              <c:layout>
                <c:manualLayout>
                  <c:x val="0.19214245202978841"/>
                  <c:y val="-0.16944715480042211"/>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442-4717-97FD-D06BA90AAC56}"/>
                </c:ext>
              </c:extLst>
            </c:dLbl>
            <c:dLbl>
              <c:idx val="1"/>
              <c:layout>
                <c:manualLayout>
                  <c:x val="0.19370121212738023"/>
                  <c:y val="2.26525165149416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442-4717-97FD-D06BA90AAC56}"/>
                </c:ext>
              </c:extLst>
            </c:dLbl>
            <c:dLbl>
              <c:idx val="2"/>
              <c:layout>
                <c:manualLayout>
                  <c:x val="0.30398424077118724"/>
                  <c:y val="2.8216670240495585E-2"/>
                </c:manualLayout>
              </c:layout>
              <c:spPr>
                <a:solidFill>
                  <a:sysClr val="window" lastClr="FFFFFF"/>
                </a:solidFill>
                <a:ln>
                  <a:solidFill>
                    <a:schemeClr val="accent1">
                      <a:lumMod val="75000"/>
                    </a:schemeClr>
                  </a:solidFill>
                </a:ln>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dk1">
                          <a:lumMod val="65000"/>
                          <a:lumOff val="35000"/>
                        </a:schemeClr>
                      </a:solidFill>
                      <a:latin typeface="Segoe UI" panose="020B0502040204020203" pitchFamily="34" charset="0"/>
                      <a:ea typeface="+mn-ea"/>
                      <a:cs typeface="Segoe UI" panose="020B0502040204020203" pitchFamily="34" charset="0"/>
                    </a:defRPr>
                  </a:pPr>
                  <a:endParaRPr lang="en-US"/>
                </a:p>
              </c:txPr>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489036173226612"/>
                      <c:h val="0.23157392240904878"/>
                    </c:manualLayout>
                  </c15:layout>
                </c:ext>
                <c:ext xmlns:c16="http://schemas.microsoft.com/office/drawing/2014/chart" uri="{C3380CC4-5D6E-409C-BE32-E72D297353CC}">
                  <c16:uniqueId val="{00000005-5442-4717-97FD-D06BA90AAC56}"/>
                </c:ext>
              </c:extLst>
            </c:dLbl>
            <c:dLbl>
              <c:idx val="3"/>
              <c:layout>
                <c:manualLayout>
                  <c:x val="-0.2592852567409718"/>
                  <c:y val="2.7185071634437136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442-4717-97FD-D06BA90AAC56}"/>
                </c:ext>
              </c:extLst>
            </c:dLbl>
            <c:spPr>
              <a:solidFill>
                <a:sysClr val="window" lastClr="FFFFFF"/>
              </a:solidFill>
              <a:ln>
                <a:solidFill>
                  <a:schemeClr val="accent1">
                    <a:lumMod val="75000"/>
                  </a:scheme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Segoe UI" panose="020B0502040204020203" pitchFamily="34" charset="0"/>
                    <a:ea typeface="+mn-ea"/>
                    <a:cs typeface="Segoe UI" panose="020B0502040204020203" pitchFamily="34" charset="0"/>
                  </a:defRPr>
                </a:pPr>
                <a:endParaRPr lang="en-US"/>
              </a:p>
            </c:txPr>
            <c:showLegendKey val="0"/>
            <c:showVal val="1"/>
            <c:showCatName val="1"/>
            <c:showSerName val="0"/>
            <c:showPercent val="1"/>
            <c:showBubbleSize val="0"/>
            <c:showLeaderLines val="1"/>
            <c:leaderLines>
              <c:spPr>
                <a:ln w="15875" cap="sq" cmpd="sng" algn="ctr">
                  <a:solidFill>
                    <a:schemeClr val="tx1">
                      <a:alpha val="80000"/>
                    </a:schemeClr>
                  </a:solidFill>
                  <a:prstDash val="sysDot"/>
                  <a:bevel/>
                  <a:headEnd type="triangle" w="sm" len="sm"/>
                  <a:tailEnd type="diamo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Severity!$A$1:$A$4</c:f>
              <c:strCache>
                <c:ptCount val="4"/>
                <c:pt idx="0">
                  <c:v>Fatal</c:v>
                </c:pt>
                <c:pt idx="1">
                  <c:v>Severe Injury</c:v>
                </c:pt>
                <c:pt idx="2">
                  <c:v>Visible Injury</c:v>
                </c:pt>
                <c:pt idx="3">
                  <c:v>Complaint of Pain</c:v>
                </c:pt>
              </c:strCache>
            </c:strRef>
          </c:cat>
          <c:val>
            <c:numRef>
              <c:f>Severity!$B$1:$B$4</c:f>
              <c:numCache>
                <c:formatCode>General</c:formatCode>
                <c:ptCount val="4"/>
                <c:pt idx="0">
                  <c:v>7</c:v>
                </c:pt>
                <c:pt idx="1">
                  <c:v>60</c:v>
                </c:pt>
                <c:pt idx="2">
                  <c:v>327</c:v>
                </c:pt>
                <c:pt idx="3">
                  <c:v>415</c:v>
                </c:pt>
              </c:numCache>
            </c:numRef>
          </c:val>
          <c:extLst>
            <c:ext xmlns:c16="http://schemas.microsoft.com/office/drawing/2014/chart" uri="{C3380CC4-5D6E-409C-BE32-E72D297353CC}">
              <c16:uniqueId val="{00000008-5442-4717-97FD-D06BA90AAC56}"/>
            </c:ext>
          </c:extLst>
        </c:ser>
        <c:dLbls>
          <c:showLegendKey val="0"/>
          <c:showVal val="0"/>
          <c:showCatName val="0"/>
          <c:showSerName val="0"/>
          <c:showPercent val="0"/>
          <c:showBubbleSize val="0"/>
          <c:showLeaderLines val="1"/>
        </c:dLbls>
        <c:firstSliceAng val="65"/>
        <c:holeSize val="55"/>
      </c:doughnut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_rels/data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image" Target="../media/image24.jpeg"/><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image" Target="../media/image24.jpeg"/><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9C9CC0-18E7-4E2D-915D-ADEBD94ADA3D}" type="doc">
      <dgm:prSet loTypeId="urn:microsoft.com/office/officeart/2008/layout/HexagonCluster" loCatId="relationship" qsTypeId="urn:microsoft.com/office/officeart/2005/8/quickstyle/simple1" qsCatId="simple" csTypeId="urn:microsoft.com/office/officeart/2005/8/colors/accent3_2" csCatId="accent3" phldr="1"/>
      <dgm:spPr/>
      <dgm:t>
        <a:bodyPr/>
        <a:lstStyle/>
        <a:p>
          <a:endParaRPr lang="en-US"/>
        </a:p>
      </dgm:t>
    </dgm:pt>
    <dgm:pt modelId="{205B989B-6573-4621-B362-7BF36BF5135A}">
      <dgm:prSet custT="1"/>
      <dgm:spPr>
        <a:solidFill>
          <a:srgbClr val="166382"/>
        </a:solidFill>
        <a:ln>
          <a:solidFill>
            <a:srgbClr val="166382"/>
          </a:solidFill>
        </a:ln>
      </dgm:spPr>
      <dgm:t>
        <a:bodyPr/>
        <a:lstStyle/>
        <a:p>
          <a:r>
            <a:rPr lang="en-US" sz="1300" b="1" dirty="0"/>
            <a:t>Intersection Collisions  </a:t>
          </a:r>
        </a:p>
        <a:p>
          <a:r>
            <a:rPr lang="en-US" sz="1300" b="1" i="0" baseline="0" dirty="0"/>
            <a:t>(667)</a:t>
          </a:r>
          <a:endParaRPr lang="en-US" sz="1300" b="1" dirty="0"/>
        </a:p>
      </dgm:t>
    </dgm:pt>
    <dgm:pt modelId="{00792F7B-8084-4AA7-802B-9678B6CF57DE}" type="parTrans" cxnId="{2389D207-B301-45C1-BF47-FED553ABFE28}">
      <dgm:prSet/>
      <dgm:spPr/>
      <dgm:t>
        <a:bodyPr/>
        <a:lstStyle/>
        <a:p>
          <a:endParaRPr lang="en-US"/>
        </a:p>
      </dgm:t>
    </dgm:pt>
    <dgm:pt modelId="{AED3BD49-A8E4-4312-97CE-C78BE4D07253}" type="sibTrans" cxnId="{2389D207-B301-45C1-BF47-FED553ABFE28}">
      <dgm:prSet/>
      <dgm:spPr>
        <a:blipFill>
          <a:blip xmlns:r="http://schemas.openxmlformats.org/officeDocument/2006/relationships" r:embed="rId1"/>
          <a:srcRect/>
          <a:stretch>
            <a:fillRect t="-8000" b="-8000"/>
          </a:stretch>
        </a:blipFill>
        <a:ln>
          <a:solidFill>
            <a:srgbClr val="166382"/>
          </a:solidFill>
        </a:ln>
      </dgm:spPr>
      <dgm:t>
        <a:bodyPr/>
        <a:lstStyle/>
        <a:p>
          <a:endParaRPr lang="en-US"/>
        </a:p>
      </dgm:t>
    </dgm:pt>
    <dgm:pt modelId="{CCA16BFD-A9A4-4654-838B-0C8FEC784F0A}">
      <dgm:prSet/>
      <dgm:spPr>
        <a:solidFill>
          <a:srgbClr val="166382"/>
        </a:solidFill>
        <a:ln>
          <a:solidFill>
            <a:srgbClr val="166382"/>
          </a:solidFill>
        </a:ln>
      </dgm:spPr>
      <dgm:t>
        <a:bodyPr/>
        <a:lstStyle/>
        <a:p>
          <a:r>
            <a:rPr lang="en-US" b="1" i="0" baseline="0" dirty="0"/>
            <a:t>Broadside Collisions </a:t>
          </a:r>
        </a:p>
        <a:p>
          <a:r>
            <a:rPr lang="en-US" b="1" i="0" baseline="0" dirty="0"/>
            <a:t>(329)</a:t>
          </a:r>
          <a:endParaRPr lang="en-US" dirty="0"/>
        </a:p>
      </dgm:t>
    </dgm:pt>
    <dgm:pt modelId="{529F311A-5454-48B3-A494-7EF2C686FF1E}" type="parTrans" cxnId="{465F500C-900B-478C-9B51-11419B668E48}">
      <dgm:prSet/>
      <dgm:spPr/>
      <dgm:t>
        <a:bodyPr/>
        <a:lstStyle/>
        <a:p>
          <a:endParaRPr lang="en-US"/>
        </a:p>
      </dgm:t>
    </dgm:pt>
    <dgm:pt modelId="{31BB5CDB-3609-48C1-93BE-60814C61439F}" type="sibTrans" cxnId="{465F500C-900B-478C-9B51-11419B668E48}">
      <dgm:prSet/>
      <dgm:spPr>
        <a:blipFill>
          <a:blip xmlns:r="http://schemas.openxmlformats.org/officeDocument/2006/relationships" r:embed="rId2"/>
          <a:srcRect/>
          <a:stretch>
            <a:fillRect t="-8000" b="-8000"/>
          </a:stretch>
        </a:blipFill>
        <a:ln>
          <a:solidFill>
            <a:srgbClr val="166382"/>
          </a:solidFill>
        </a:ln>
      </dgm:spPr>
      <dgm:t>
        <a:bodyPr/>
        <a:lstStyle/>
        <a:p>
          <a:endParaRPr lang="en-US"/>
        </a:p>
      </dgm:t>
    </dgm:pt>
    <dgm:pt modelId="{2246BC28-DD66-4BD2-B7AB-901A9214ABDA}">
      <dgm:prSet custT="1"/>
      <dgm:spPr>
        <a:solidFill>
          <a:srgbClr val="166382"/>
        </a:solidFill>
        <a:ln>
          <a:solidFill>
            <a:srgbClr val="166382"/>
          </a:solidFill>
        </a:ln>
      </dgm:spPr>
      <dgm:t>
        <a:bodyPr/>
        <a:lstStyle/>
        <a:p>
          <a:r>
            <a:rPr lang="en-US" sz="1300" b="1" i="0" baseline="0" dirty="0"/>
            <a:t>Unsafe Speed Collisions </a:t>
          </a:r>
        </a:p>
        <a:p>
          <a:r>
            <a:rPr lang="en-US" sz="1300" b="1" i="0" baseline="0" dirty="0"/>
            <a:t>(197)</a:t>
          </a:r>
          <a:endParaRPr lang="en-US" sz="1300" dirty="0"/>
        </a:p>
      </dgm:t>
    </dgm:pt>
    <dgm:pt modelId="{B035C106-71C2-4929-9E6E-A796B82C3908}" type="parTrans" cxnId="{939A6844-0F2C-4FE1-A8C9-CD5771528BF3}">
      <dgm:prSet/>
      <dgm:spPr/>
      <dgm:t>
        <a:bodyPr/>
        <a:lstStyle/>
        <a:p>
          <a:endParaRPr lang="en-US"/>
        </a:p>
      </dgm:t>
    </dgm:pt>
    <dgm:pt modelId="{707FE0C0-9D3F-49E9-BE3A-D0DDA508229D}" type="sibTrans" cxnId="{939A6844-0F2C-4FE1-A8C9-CD5771528BF3}">
      <dgm:prSet/>
      <dgm:spPr>
        <a:blipFill>
          <a:blip xmlns:r="http://schemas.openxmlformats.org/officeDocument/2006/relationships" r:embed="rId3"/>
          <a:srcRect/>
          <a:stretch>
            <a:fillRect t="-8000" b="-8000"/>
          </a:stretch>
        </a:blipFill>
        <a:ln>
          <a:solidFill>
            <a:srgbClr val="166382"/>
          </a:solidFill>
        </a:ln>
      </dgm:spPr>
      <dgm:t>
        <a:bodyPr/>
        <a:lstStyle/>
        <a:p>
          <a:endParaRPr lang="en-US"/>
        </a:p>
      </dgm:t>
    </dgm:pt>
    <dgm:pt modelId="{D3334A5D-F1EF-4A9E-A4A5-E3344E132C0E}">
      <dgm:prSet/>
      <dgm:spPr>
        <a:solidFill>
          <a:srgbClr val="166382"/>
        </a:solidFill>
        <a:ln>
          <a:solidFill>
            <a:srgbClr val="166382"/>
          </a:solidFill>
        </a:ln>
      </dgm:spPr>
      <dgm:t>
        <a:bodyPr/>
        <a:lstStyle/>
        <a:p>
          <a:r>
            <a:rPr lang="en-US" b="1" i="0" baseline="0" dirty="0"/>
            <a:t>Traffic Signs and Signal Violation Collisions (156)</a:t>
          </a:r>
          <a:endParaRPr lang="en-US" dirty="0"/>
        </a:p>
      </dgm:t>
    </dgm:pt>
    <dgm:pt modelId="{84F45C85-3443-4A01-9BFB-AF9782F84600}" type="parTrans" cxnId="{E4962D97-2BCB-4702-ACE0-04A34686806D}">
      <dgm:prSet/>
      <dgm:spPr/>
      <dgm:t>
        <a:bodyPr/>
        <a:lstStyle/>
        <a:p>
          <a:endParaRPr lang="en-US"/>
        </a:p>
      </dgm:t>
    </dgm:pt>
    <dgm:pt modelId="{AA2AA0E0-F2C6-486A-AD6F-96D687F156E7}" type="sibTrans" cxnId="{E4962D97-2BCB-4702-ACE0-04A34686806D}">
      <dgm:prSet/>
      <dgm:spPr>
        <a:blipFill>
          <a:blip xmlns:r="http://schemas.openxmlformats.org/officeDocument/2006/relationships" r:embed="rId4"/>
          <a:srcRect/>
          <a:stretch>
            <a:fillRect t="-8000" b="-8000"/>
          </a:stretch>
        </a:blipFill>
        <a:ln>
          <a:solidFill>
            <a:srgbClr val="166382"/>
          </a:solidFill>
        </a:ln>
      </dgm:spPr>
      <dgm:t>
        <a:bodyPr/>
        <a:lstStyle/>
        <a:p>
          <a:endParaRPr lang="en-US"/>
        </a:p>
      </dgm:t>
    </dgm:pt>
    <dgm:pt modelId="{AB69258E-82CA-4855-B256-E092A7F0F111}">
      <dgm:prSet/>
      <dgm:spPr>
        <a:solidFill>
          <a:srgbClr val="166382"/>
        </a:solidFill>
        <a:ln>
          <a:solidFill>
            <a:srgbClr val="166382"/>
          </a:solidFill>
        </a:ln>
      </dgm:spPr>
      <dgm:t>
        <a:bodyPr/>
        <a:lstStyle/>
        <a:p>
          <a:r>
            <a:rPr lang="en-US" b="1" dirty="0"/>
            <a:t>Bicycle Collisions </a:t>
          </a:r>
        </a:p>
        <a:p>
          <a:r>
            <a:rPr lang="en-US" b="1" i="0" baseline="0" dirty="0"/>
            <a:t>(129) </a:t>
          </a:r>
          <a:endParaRPr lang="en-US" b="1" dirty="0"/>
        </a:p>
      </dgm:t>
    </dgm:pt>
    <dgm:pt modelId="{B9EDF76A-0820-441A-A48F-0F0629CE4FD5}" type="parTrans" cxnId="{A877BE70-3547-4725-9985-432AC84C44C9}">
      <dgm:prSet/>
      <dgm:spPr/>
      <dgm:t>
        <a:bodyPr/>
        <a:lstStyle/>
        <a:p>
          <a:endParaRPr lang="en-US"/>
        </a:p>
      </dgm:t>
    </dgm:pt>
    <dgm:pt modelId="{DD4C6CA9-92A0-4975-9875-34D51C184C35}" type="sibTrans" cxnId="{A877BE70-3547-4725-9985-432AC84C44C9}">
      <dgm:prSet/>
      <dgm:spPr>
        <a:blipFill>
          <a:blip xmlns:r="http://schemas.openxmlformats.org/officeDocument/2006/relationships" r:embed="rId5"/>
          <a:srcRect/>
          <a:stretch>
            <a:fillRect t="-8000" b="-8000"/>
          </a:stretch>
        </a:blipFill>
        <a:ln>
          <a:solidFill>
            <a:srgbClr val="166382"/>
          </a:solidFill>
        </a:ln>
      </dgm:spPr>
      <dgm:t>
        <a:bodyPr/>
        <a:lstStyle/>
        <a:p>
          <a:endParaRPr lang="en-US"/>
        </a:p>
      </dgm:t>
    </dgm:pt>
    <dgm:pt modelId="{2192A559-6669-479F-B132-A38483E6D863}">
      <dgm:prSet/>
      <dgm:spPr>
        <a:solidFill>
          <a:srgbClr val="166382"/>
        </a:solidFill>
        <a:ln>
          <a:solidFill>
            <a:srgbClr val="166382"/>
          </a:solidFill>
        </a:ln>
      </dgm:spPr>
      <dgm:t>
        <a:bodyPr/>
        <a:lstStyle/>
        <a:p>
          <a:r>
            <a:rPr lang="en-US" b="1" i="0" baseline="0" dirty="0"/>
            <a:t>Improper Turning Collisions </a:t>
          </a:r>
        </a:p>
        <a:p>
          <a:r>
            <a:rPr lang="en-US" b="1" i="0" baseline="0" dirty="0"/>
            <a:t>(108)</a:t>
          </a:r>
          <a:r>
            <a:rPr lang="en-US" b="0" i="0" baseline="0" dirty="0"/>
            <a:t> </a:t>
          </a:r>
          <a:endParaRPr lang="en-US" dirty="0"/>
        </a:p>
      </dgm:t>
    </dgm:pt>
    <dgm:pt modelId="{9C6633F3-78D7-431A-9E2A-D180E3F6D8E3}" type="parTrans" cxnId="{50FD89C5-6CCE-4F7E-B12F-FE8CF4062567}">
      <dgm:prSet/>
      <dgm:spPr/>
      <dgm:t>
        <a:bodyPr/>
        <a:lstStyle/>
        <a:p>
          <a:endParaRPr lang="en-US"/>
        </a:p>
      </dgm:t>
    </dgm:pt>
    <dgm:pt modelId="{C6724F6A-5D4B-4761-AB35-4306C7AE5EDE}" type="sibTrans" cxnId="{50FD89C5-6CCE-4F7E-B12F-FE8CF4062567}">
      <dgm:prSet/>
      <dgm:spPr>
        <a:blipFill>
          <a:blip xmlns:r="http://schemas.openxmlformats.org/officeDocument/2006/relationships" r:embed="rId6"/>
          <a:srcRect/>
          <a:stretch>
            <a:fillRect t="-8000" b="-8000"/>
          </a:stretch>
        </a:blipFill>
        <a:ln>
          <a:solidFill>
            <a:srgbClr val="166382"/>
          </a:solidFill>
        </a:ln>
      </dgm:spPr>
      <dgm:t>
        <a:bodyPr/>
        <a:lstStyle/>
        <a:p>
          <a:endParaRPr lang="en-US"/>
        </a:p>
      </dgm:t>
    </dgm:pt>
    <dgm:pt modelId="{41F598BC-A8F0-4868-BFAB-7F367B647F78}">
      <dgm:prSet custT="1"/>
      <dgm:spPr>
        <a:solidFill>
          <a:srgbClr val="166382"/>
        </a:solidFill>
        <a:ln>
          <a:solidFill>
            <a:srgbClr val="166382"/>
          </a:solidFill>
        </a:ln>
      </dgm:spPr>
      <dgm:t>
        <a:bodyPr/>
        <a:lstStyle/>
        <a:p>
          <a:r>
            <a:rPr lang="en-US" sz="1300" b="1" i="0" baseline="0" dirty="0"/>
            <a:t>DUI Collisions </a:t>
          </a:r>
        </a:p>
        <a:p>
          <a:r>
            <a:rPr lang="en-US" sz="1300" b="1" i="0" baseline="0" dirty="0"/>
            <a:t>(55)</a:t>
          </a:r>
          <a:endParaRPr lang="en-US" sz="1300" dirty="0"/>
        </a:p>
      </dgm:t>
    </dgm:pt>
    <dgm:pt modelId="{16963165-5A77-401D-AC6C-F7F3ED406654}" type="parTrans" cxnId="{0F0DBD26-1E43-49A1-B238-D0700A2782B6}">
      <dgm:prSet/>
      <dgm:spPr/>
      <dgm:t>
        <a:bodyPr/>
        <a:lstStyle/>
        <a:p>
          <a:endParaRPr lang="en-US"/>
        </a:p>
      </dgm:t>
    </dgm:pt>
    <dgm:pt modelId="{CD116100-7E9D-4656-9788-8A21B3DF9719}" type="sibTrans" cxnId="{0F0DBD26-1E43-49A1-B238-D0700A2782B6}">
      <dgm:prSet/>
      <dgm:spPr>
        <a:blipFill>
          <a:blip xmlns:r="http://schemas.openxmlformats.org/officeDocument/2006/relationships" r:embed="rId7"/>
          <a:srcRect/>
          <a:stretch>
            <a:fillRect t="-8000" b="-8000"/>
          </a:stretch>
        </a:blipFill>
        <a:ln>
          <a:solidFill>
            <a:srgbClr val="166382"/>
          </a:solidFill>
        </a:ln>
      </dgm:spPr>
      <dgm:t>
        <a:bodyPr/>
        <a:lstStyle/>
        <a:p>
          <a:endParaRPr lang="en-US"/>
        </a:p>
      </dgm:t>
    </dgm:pt>
    <dgm:pt modelId="{B7FA65E7-5274-4A35-9675-AF48F8B39464}">
      <dgm:prSet/>
      <dgm:spPr>
        <a:solidFill>
          <a:srgbClr val="166382"/>
        </a:solidFill>
        <a:ln>
          <a:solidFill>
            <a:srgbClr val="166382"/>
          </a:solidFill>
        </a:ln>
      </dgm:spPr>
      <dgm:t>
        <a:bodyPr/>
        <a:lstStyle/>
        <a:p>
          <a:r>
            <a:rPr lang="en-US" b="1" dirty="0"/>
            <a:t>Pedestrian Collisions </a:t>
          </a:r>
        </a:p>
        <a:p>
          <a:r>
            <a:rPr lang="en-US" b="1" dirty="0"/>
            <a:t>(</a:t>
          </a:r>
          <a:r>
            <a:rPr lang="en-US" b="1" i="0" baseline="0" dirty="0"/>
            <a:t>50) </a:t>
          </a:r>
          <a:endParaRPr lang="en-US" b="1" dirty="0"/>
        </a:p>
      </dgm:t>
    </dgm:pt>
    <dgm:pt modelId="{B082FA28-32C8-43A5-8114-9EF17627B8AD}" type="parTrans" cxnId="{DAFF0D2A-E75F-45E4-97E6-2B2DE911B7E5}">
      <dgm:prSet/>
      <dgm:spPr/>
      <dgm:t>
        <a:bodyPr/>
        <a:lstStyle/>
        <a:p>
          <a:endParaRPr lang="en-US"/>
        </a:p>
      </dgm:t>
    </dgm:pt>
    <dgm:pt modelId="{345475B4-B73D-43C9-8B8F-13ADA2EBF0BC}" type="sibTrans" cxnId="{DAFF0D2A-E75F-45E4-97E6-2B2DE911B7E5}">
      <dgm:prSet/>
      <dgm:spPr>
        <a:blipFill>
          <a:blip xmlns:r="http://schemas.openxmlformats.org/officeDocument/2006/relationships" r:embed="rId8"/>
          <a:srcRect/>
          <a:stretch>
            <a:fillRect t="-8000" b="-8000"/>
          </a:stretch>
        </a:blipFill>
        <a:ln>
          <a:solidFill>
            <a:srgbClr val="166382"/>
          </a:solidFill>
        </a:ln>
      </dgm:spPr>
      <dgm:t>
        <a:bodyPr/>
        <a:lstStyle/>
        <a:p>
          <a:endParaRPr lang="en-US"/>
        </a:p>
      </dgm:t>
    </dgm:pt>
    <dgm:pt modelId="{673977BD-D6B8-4F56-B1FC-555423086900}" type="pres">
      <dgm:prSet presAssocID="{B49C9CC0-18E7-4E2D-915D-ADEBD94ADA3D}" presName="Name0" presStyleCnt="0">
        <dgm:presLayoutVars>
          <dgm:chMax val="21"/>
          <dgm:chPref val="21"/>
        </dgm:presLayoutVars>
      </dgm:prSet>
      <dgm:spPr/>
    </dgm:pt>
    <dgm:pt modelId="{4E918525-1C78-44C0-8D27-85E7D8184133}" type="pres">
      <dgm:prSet presAssocID="{205B989B-6573-4621-B362-7BF36BF5135A}" presName="text1" presStyleCnt="0"/>
      <dgm:spPr/>
    </dgm:pt>
    <dgm:pt modelId="{25F17403-57A7-4D71-8A60-64D201F2C177}" type="pres">
      <dgm:prSet presAssocID="{205B989B-6573-4621-B362-7BF36BF5135A}" presName="textRepeatNode" presStyleLbl="alignNode1" presStyleIdx="0" presStyleCnt="8">
        <dgm:presLayoutVars>
          <dgm:chMax val="0"/>
          <dgm:chPref val="0"/>
          <dgm:bulletEnabled val="1"/>
        </dgm:presLayoutVars>
      </dgm:prSet>
      <dgm:spPr/>
    </dgm:pt>
    <dgm:pt modelId="{C4A6739D-A265-47D5-AF35-236C5E28B5B0}" type="pres">
      <dgm:prSet presAssocID="{205B989B-6573-4621-B362-7BF36BF5135A}" presName="textaccent1" presStyleCnt="0"/>
      <dgm:spPr/>
    </dgm:pt>
    <dgm:pt modelId="{36797D1D-61D4-4084-8A3C-3803365C035F}" type="pres">
      <dgm:prSet presAssocID="{205B989B-6573-4621-B362-7BF36BF5135A}" presName="accentRepeatNode" presStyleLbl="solidAlignAcc1" presStyleIdx="0" presStyleCnt="16"/>
      <dgm:spPr>
        <a:ln>
          <a:solidFill>
            <a:srgbClr val="166382"/>
          </a:solidFill>
        </a:ln>
      </dgm:spPr>
    </dgm:pt>
    <dgm:pt modelId="{FB3D502C-C6EC-4094-9BA6-A793C8246C12}" type="pres">
      <dgm:prSet presAssocID="{AED3BD49-A8E4-4312-97CE-C78BE4D07253}" presName="image1" presStyleCnt="0"/>
      <dgm:spPr/>
    </dgm:pt>
    <dgm:pt modelId="{B3D5DA4D-8E5B-4DE4-8D13-1FE32BF7B31B}" type="pres">
      <dgm:prSet presAssocID="{AED3BD49-A8E4-4312-97CE-C78BE4D07253}" presName="imageRepeatNode" presStyleLbl="alignAcc1" presStyleIdx="0" presStyleCnt="8"/>
      <dgm:spPr/>
    </dgm:pt>
    <dgm:pt modelId="{E273144D-3AE5-4341-8C68-B533B6FDF827}" type="pres">
      <dgm:prSet presAssocID="{AED3BD49-A8E4-4312-97CE-C78BE4D07253}" presName="imageaccent1" presStyleCnt="0"/>
      <dgm:spPr/>
    </dgm:pt>
    <dgm:pt modelId="{6DBD7F4A-D9F2-453E-A302-8D9F4A564BEC}" type="pres">
      <dgm:prSet presAssocID="{AED3BD49-A8E4-4312-97CE-C78BE4D07253}" presName="accentRepeatNode" presStyleLbl="solidAlignAcc1" presStyleIdx="1" presStyleCnt="16"/>
      <dgm:spPr>
        <a:ln>
          <a:solidFill>
            <a:srgbClr val="166382"/>
          </a:solidFill>
        </a:ln>
      </dgm:spPr>
    </dgm:pt>
    <dgm:pt modelId="{07E90737-F415-4A45-9C5C-02C21E6B0559}" type="pres">
      <dgm:prSet presAssocID="{CCA16BFD-A9A4-4654-838B-0C8FEC784F0A}" presName="text2" presStyleCnt="0"/>
      <dgm:spPr/>
    </dgm:pt>
    <dgm:pt modelId="{FBBCF87E-1ADC-4F5F-B896-36AB5D697DF0}" type="pres">
      <dgm:prSet presAssocID="{CCA16BFD-A9A4-4654-838B-0C8FEC784F0A}" presName="textRepeatNode" presStyleLbl="alignNode1" presStyleIdx="1" presStyleCnt="8">
        <dgm:presLayoutVars>
          <dgm:chMax val="0"/>
          <dgm:chPref val="0"/>
          <dgm:bulletEnabled val="1"/>
        </dgm:presLayoutVars>
      </dgm:prSet>
      <dgm:spPr/>
    </dgm:pt>
    <dgm:pt modelId="{ACCFBABA-8081-4065-A2A1-EC7BA0D418A5}" type="pres">
      <dgm:prSet presAssocID="{CCA16BFD-A9A4-4654-838B-0C8FEC784F0A}" presName="textaccent2" presStyleCnt="0"/>
      <dgm:spPr/>
    </dgm:pt>
    <dgm:pt modelId="{2022367B-B117-4EE6-A4CC-B3166E9707E0}" type="pres">
      <dgm:prSet presAssocID="{CCA16BFD-A9A4-4654-838B-0C8FEC784F0A}" presName="accentRepeatNode" presStyleLbl="solidAlignAcc1" presStyleIdx="2" presStyleCnt="16"/>
      <dgm:spPr>
        <a:ln>
          <a:solidFill>
            <a:srgbClr val="166382"/>
          </a:solidFill>
        </a:ln>
      </dgm:spPr>
    </dgm:pt>
    <dgm:pt modelId="{7E41A9A6-9F34-4FD8-9294-E538931AA9ED}" type="pres">
      <dgm:prSet presAssocID="{31BB5CDB-3609-48C1-93BE-60814C61439F}" presName="image2" presStyleCnt="0"/>
      <dgm:spPr/>
    </dgm:pt>
    <dgm:pt modelId="{4F25D3ED-ABF8-4C8A-972B-76FCD04CAB04}" type="pres">
      <dgm:prSet presAssocID="{31BB5CDB-3609-48C1-93BE-60814C61439F}" presName="imageRepeatNode" presStyleLbl="alignAcc1" presStyleIdx="1" presStyleCnt="8" custLinFactNeighborX="-2678" custLinFactNeighborY="780"/>
      <dgm:spPr/>
    </dgm:pt>
    <dgm:pt modelId="{972E9906-7D2A-44C6-91E2-3AF5FF7883E5}" type="pres">
      <dgm:prSet presAssocID="{31BB5CDB-3609-48C1-93BE-60814C61439F}" presName="imageaccent2" presStyleCnt="0"/>
      <dgm:spPr/>
    </dgm:pt>
    <dgm:pt modelId="{AD8299CD-11E4-44D8-B9A8-A10114543B7D}" type="pres">
      <dgm:prSet presAssocID="{31BB5CDB-3609-48C1-93BE-60814C61439F}" presName="accentRepeatNode" presStyleLbl="solidAlignAcc1" presStyleIdx="3" presStyleCnt="16" custLinFactNeighborX="11507"/>
      <dgm:spPr>
        <a:ln>
          <a:solidFill>
            <a:srgbClr val="166382"/>
          </a:solidFill>
        </a:ln>
      </dgm:spPr>
    </dgm:pt>
    <dgm:pt modelId="{8BC630E7-D09A-4187-9128-93E7C539492D}" type="pres">
      <dgm:prSet presAssocID="{2246BC28-DD66-4BD2-B7AB-901A9214ABDA}" presName="text3" presStyleCnt="0"/>
      <dgm:spPr/>
    </dgm:pt>
    <dgm:pt modelId="{3E381944-D719-4548-A3C0-4616707DFB01}" type="pres">
      <dgm:prSet presAssocID="{2246BC28-DD66-4BD2-B7AB-901A9214ABDA}" presName="textRepeatNode" presStyleLbl="alignNode1" presStyleIdx="2" presStyleCnt="8">
        <dgm:presLayoutVars>
          <dgm:chMax val="0"/>
          <dgm:chPref val="0"/>
          <dgm:bulletEnabled val="1"/>
        </dgm:presLayoutVars>
      </dgm:prSet>
      <dgm:spPr/>
    </dgm:pt>
    <dgm:pt modelId="{D1EFDCFB-E8F0-4742-8F3D-64E615740B7B}" type="pres">
      <dgm:prSet presAssocID="{2246BC28-DD66-4BD2-B7AB-901A9214ABDA}" presName="textaccent3" presStyleCnt="0"/>
      <dgm:spPr/>
    </dgm:pt>
    <dgm:pt modelId="{7944C3A9-245F-4E12-AAE6-F2BE89D2EB79}" type="pres">
      <dgm:prSet presAssocID="{2246BC28-DD66-4BD2-B7AB-901A9214ABDA}" presName="accentRepeatNode" presStyleLbl="solidAlignAcc1" presStyleIdx="4" presStyleCnt="16"/>
      <dgm:spPr>
        <a:ln>
          <a:solidFill>
            <a:srgbClr val="166382"/>
          </a:solidFill>
        </a:ln>
      </dgm:spPr>
    </dgm:pt>
    <dgm:pt modelId="{4D8D5433-7449-4D1A-A3C5-8B2CD3459430}" type="pres">
      <dgm:prSet presAssocID="{707FE0C0-9D3F-49E9-BE3A-D0DDA508229D}" presName="image3" presStyleCnt="0"/>
      <dgm:spPr/>
    </dgm:pt>
    <dgm:pt modelId="{E42F9DF0-0142-4182-8C70-777D276401AB}" type="pres">
      <dgm:prSet presAssocID="{707FE0C0-9D3F-49E9-BE3A-D0DDA508229D}" presName="imageRepeatNode" presStyleLbl="alignAcc1" presStyleIdx="2" presStyleCnt="8" custLinFactNeighborX="-669" custLinFactNeighborY="1560"/>
      <dgm:spPr/>
    </dgm:pt>
    <dgm:pt modelId="{EBA4F1F4-9C3B-4E99-9FEE-B6A409AC7B64}" type="pres">
      <dgm:prSet presAssocID="{707FE0C0-9D3F-49E9-BE3A-D0DDA508229D}" presName="imageaccent3" presStyleCnt="0"/>
      <dgm:spPr/>
    </dgm:pt>
    <dgm:pt modelId="{C9D03CA7-FB49-4666-B7A9-9F00825AFB89}" type="pres">
      <dgm:prSet presAssocID="{707FE0C0-9D3F-49E9-BE3A-D0DDA508229D}" presName="accentRepeatNode" presStyleLbl="solidAlignAcc1" presStyleIdx="5" presStyleCnt="16"/>
      <dgm:spPr>
        <a:ln>
          <a:solidFill>
            <a:srgbClr val="166382"/>
          </a:solidFill>
        </a:ln>
      </dgm:spPr>
    </dgm:pt>
    <dgm:pt modelId="{EE5F345A-FAED-459A-9E26-94872C27D56B}" type="pres">
      <dgm:prSet presAssocID="{D3334A5D-F1EF-4A9E-A4A5-E3344E132C0E}" presName="text4" presStyleCnt="0"/>
      <dgm:spPr/>
    </dgm:pt>
    <dgm:pt modelId="{3B9276CA-D105-4FD8-9AFD-03DA77B688E4}" type="pres">
      <dgm:prSet presAssocID="{D3334A5D-F1EF-4A9E-A4A5-E3344E132C0E}" presName="textRepeatNode" presStyleLbl="alignNode1" presStyleIdx="3" presStyleCnt="8">
        <dgm:presLayoutVars>
          <dgm:chMax val="0"/>
          <dgm:chPref val="0"/>
          <dgm:bulletEnabled val="1"/>
        </dgm:presLayoutVars>
      </dgm:prSet>
      <dgm:spPr/>
    </dgm:pt>
    <dgm:pt modelId="{EBF19262-ADCD-4F40-B8EA-AEB96316E27D}" type="pres">
      <dgm:prSet presAssocID="{D3334A5D-F1EF-4A9E-A4A5-E3344E132C0E}" presName="textaccent4" presStyleCnt="0"/>
      <dgm:spPr/>
    </dgm:pt>
    <dgm:pt modelId="{63E110A7-9624-4C9E-AA94-6436F5571639}" type="pres">
      <dgm:prSet presAssocID="{D3334A5D-F1EF-4A9E-A4A5-E3344E132C0E}" presName="accentRepeatNode" presStyleLbl="solidAlignAcc1" presStyleIdx="6" presStyleCnt="16"/>
      <dgm:spPr>
        <a:ln>
          <a:solidFill>
            <a:srgbClr val="166382"/>
          </a:solidFill>
        </a:ln>
      </dgm:spPr>
    </dgm:pt>
    <dgm:pt modelId="{60D39B33-8F25-4597-903B-F7BEA0221725}" type="pres">
      <dgm:prSet presAssocID="{AA2AA0E0-F2C6-486A-AD6F-96D687F156E7}" presName="image4" presStyleCnt="0"/>
      <dgm:spPr/>
    </dgm:pt>
    <dgm:pt modelId="{36F0D494-4E8B-43C4-A7C2-35E65979C1BA}" type="pres">
      <dgm:prSet presAssocID="{AA2AA0E0-F2C6-486A-AD6F-96D687F156E7}" presName="imageRepeatNode" presStyleLbl="alignAcc1" presStyleIdx="3" presStyleCnt="8" custLinFactNeighborX="-2009" custLinFactNeighborY="-330"/>
      <dgm:spPr/>
    </dgm:pt>
    <dgm:pt modelId="{DFF4CFE5-B160-43A5-8CA2-48F73F211ADC}" type="pres">
      <dgm:prSet presAssocID="{AA2AA0E0-F2C6-486A-AD6F-96D687F156E7}" presName="imageaccent4" presStyleCnt="0"/>
      <dgm:spPr/>
    </dgm:pt>
    <dgm:pt modelId="{74764D0F-C06D-499B-AAEB-3F2D88E2BCAB}" type="pres">
      <dgm:prSet presAssocID="{AA2AA0E0-F2C6-486A-AD6F-96D687F156E7}" presName="accentRepeatNode" presStyleLbl="solidAlignAcc1" presStyleIdx="7" presStyleCnt="16" custLinFactNeighborX="5753" custLinFactNeighborY="26623"/>
      <dgm:spPr>
        <a:ln>
          <a:solidFill>
            <a:srgbClr val="166382"/>
          </a:solidFill>
        </a:ln>
      </dgm:spPr>
    </dgm:pt>
    <dgm:pt modelId="{C152F18A-9FB7-4947-A960-D8D24AFFCCCF}" type="pres">
      <dgm:prSet presAssocID="{AB69258E-82CA-4855-B256-E092A7F0F111}" presName="text5" presStyleCnt="0"/>
      <dgm:spPr/>
    </dgm:pt>
    <dgm:pt modelId="{A24824B9-BAD3-4BA5-A892-F60977D95E01}" type="pres">
      <dgm:prSet presAssocID="{AB69258E-82CA-4855-B256-E092A7F0F111}" presName="textRepeatNode" presStyleLbl="alignNode1" presStyleIdx="4" presStyleCnt="8">
        <dgm:presLayoutVars>
          <dgm:chMax val="0"/>
          <dgm:chPref val="0"/>
          <dgm:bulletEnabled val="1"/>
        </dgm:presLayoutVars>
      </dgm:prSet>
      <dgm:spPr/>
    </dgm:pt>
    <dgm:pt modelId="{BDD63671-1FFF-4F27-8BAC-8E257985F7A7}" type="pres">
      <dgm:prSet presAssocID="{AB69258E-82CA-4855-B256-E092A7F0F111}" presName="textaccent5" presStyleCnt="0"/>
      <dgm:spPr/>
    </dgm:pt>
    <dgm:pt modelId="{A020110A-6E02-4E55-9BB0-8AAF1F9137F7}" type="pres">
      <dgm:prSet presAssocID="{AB69258E-82CA-4855-B256-E092A7F0F111}" presName="accentRepeatNode" presStyleLbl="solidAlignAcc1" presStyleIdx="8" presStyleCnt="16"/>
      <dgm:spPr>
        <a:ln>
          <a:solidFill>
            <a:srgbClr val="166382"/>
          </a:solidFill>
        </a:ln>
      </dgm:spPr>
    </dgm:pt>
    <dgm:pt modelId="{12B73DE3-4E6A-475F-96B2-6550E44714F8}" type="pres">
      <dgm:prSet presAssocID="{DD4C6CA9-92A0-4975-9875-34D51C184C35}" presName="image5" presStyleCnt="0"/>
      <dgm:spPr/>
    </dgm:pt>
    <dgm:pt modelId="{DFAF4A83-575D-46CC-A093-C02E14DFAE05}" type="pres">
      <dgm:prSet presAssocID="{DD4C6CA9-92A0-4975-9875-34D51C184C35}" presName="imageRepeatNode" presStyleLbl="alignAcc1" presStyleIdx="4" presStyleCnt="8"/>
      <dgm:spPr/>
    </dgm:pt>
    <dgm:pt modelId="{D7146A14-EBB9-414A-A526-ED438E757D66}" type="pres">
      <dgm:prSet presAssocID="{DD4C6CA9-92A0-4975-9875-34D51C184C35}" presName="imageaccent5" presStyleCnt="0"/>
      <dgm:spPr/>
    </dgm:pt>
    <dgm:pt modelId="{F0206190-FA10-4DC9-85A7-099DCBEFE1E6}" type="pres">
      <dgm:prSet presAssocID="{DD4C6CA9-92A0-4975-9875-34D51C184C35}" presName="accentRepeatNode" presStyleLbl="solidAlignAcc1" presStyleIdx="9" presStyleCnt="16"/>
      <dgm:spPr>
        <a:ln>
          <a:solidFill>
            <a:srgbClr val="166382"/>
          </a:solidFill>
        </a:ln>
      </dgm:spPr>
    </dgm:pt>
    <dgm:pt modelId="{8FE72B82-E23F-4AF9-8FBE-85248228F00D}" type="pres">
      <dgm:prSet presAssocID="{2192A559-6669-479F-B132-A38483E6D863}" presName="text6" presStyleCnt="0"/>
      <dgm:spPr/>
    </dgm:pt>
    <dgm:pt modelId="{2D704931-A15D-4350-9D75-8086DE044CF4}" type="pres">
      <dgm:prSet presAssocID="{2192A559-6669-479F-B132-A38483E6D863}" presName="textRepeatNode" presStyleLbl="alignNode1" presStyleIdx="5" presStyleCnt="8">
        <dgm:presLayoutVars>
          <dgm:chMax val="0"/>
          <dgm:chPref val="0"/>
          <dgm:bulletEnabled val="1"/>
        </dgm:presLayoutVars>
      </dgm:prSet>
      <dgm:spPr/>
    </dgm:pt>
    <dgm:pt modelId="{FDA25317-49FD-4B7E-AC16-9405423DD2BA}" type="pres">
      <dgm:prSet presAssocID="{2192A559-6669-479F-B132-A38483E6D863}" presName="textaccent6" presStyleCnt="0"/>
      <dgm:spPr/>
    </dgm:pt>
    <dgm:pt modelId="{C02EA57F-D232-4224-9506-8483FE0A4B78}" type="pres">
      <dgm:prSet presAssocID="{2192A559-6669-479F-B132-A38483E6D863}" presName="accentRepeatNode" presStyleLbl="solidAlignAcc1" presStyleIdx="10" presStyleCnt="16" custLinFactNeighborY="-26622"/>
      <dgm:spPr>
        <a:ln>
          <a:solidFill>
            <a:srgbClr val="166382"/>
          </a:solidFill>
        </a:ln>
      </dgm:spPr>
    </dgm:pt>
    <dgm:pt modelId="{F9DFD758-8F84-4F74-9F0E-69115CC300F6}" type="pres">
      <dgm:prSet presAssocID="{C6724F6A-5D4B-4761-AB35-4306C7AE5EDE}" presName="image6" presStyleCnt="0"/>
      <dgm:spPr/>
    </dgm:pt>
    <dgm:pt modelId="{75DF2D10-6568-422B-9495-37C6BE04FBD7}" type="pres">
      <dgm:prSet presAssocID="{C6724F6A-5D4B-4761-AB35-4306C7AE5EDE}" presName="imageRepeatNode" presStyleLbl="alignAcc1" presStyleIdx="5" presStyleCnt="8"/>
      <dgm:spPr/>
    </dgm:pt>
    <dgm:pt modelId="{5BDDB676-B86D-4FAD-B255-2BDE865D364E}" type="pres">
      <dgm:prSet presAssocID="{C6724F6A-5D4B-4761-AB35-4306C7AE5EDE}" presName="imageaccent6" presStyleCnt="0"/>
      <dgm:spPr/>
    </dgm:pt>
    <dgm:pt modelId="{8659E216-6307-4453-8513-A4E88B09DF0C}" type="pres">
      <dgm:prSet presAssocID="{C6724F6A-5D4B-4761-AB35-4306C7AE5EDE}" presName="accentRepeatNode" presStyleLbl="solidAlignAcc1" presStyleIdx="11" presStyleCnt="16" custLinFactNeighborX="-17260" custLinFactNeighborY="-6656"/>
      <dgm:spPr>
        <a:ln>
          <a:solidFill>
            <a:srgbClr val="166382"/>
          </a:solidFill>
        </a:ln>
      </dgm:spPr>
    </dgm:pt>
    <dgm:pt modelId="{E8AE9981-1782-4B5F-BE04-4811804D5D85}" type="pres">
      <dgm:prSet presAssocID="{41F598BC-A8F0-4868-BFAB-7F367B647F78}" presName="text7" presStyleCnt="0"/>
      <dgm:spPr/>
    </dgm:pt>
    <dgm:pt modelId="{5A7584CD-057C-40AE-9AE1-C224BDA7E279}" type="pres">
      <dgm:prSet presAssocID="{41F598BC-A8F0-4868-BFAB-7F367B647F78}" presName="textRepeatNode" presStyleLbl="alignNode1" presStyleIdx="6" presStyleCnt="8">
        <dgm:presLayoutVars>
          <dgm:chMax val="0"/>
          <dgm:chPref val="0"/>
          <dgm:bulletEnabled val="1"/>
        </dgm:presLayoutVars>
      </dgm:prSet>
      <dgm:spPr/>
    </dgm:pt>
    <dgm:pt modelId="{41A8E35B-7FEF-4DB0-8488-13351B693B73}" type="pres">
      <dgm:prSet presAssocID="{41F598BC-A8F0-4868-BFAB-7F367B647F78}" presName="textaccent7" presStyleCnt="0"/>
      <dgm:spPr/>
    </dgm:pt>
    <dgm:pt modelId="{E924622A-FB93-477C-B794-150C27C3FF3F}" type="pres">
      <dgm:prSet presAssocID="{41F598BC-A8F0-4868-BFAB-7F367B647F78}" presName="accentRepeatNode" presStyleLbl="solidAlignAcc1" presStyleIdx="12" presStyleCnt="16"/>
      <dgm:spPr>
        <a:ln>
          <a:solidFill>
            <a:srgbClr val="166382"/>
          </a:solidFill>
        </a:ln>
      </dgm:spPr>
    </dgm:pt>
    <dgm:pt modelId="{99C19959-416B-4AE3-AFA7-A5E8E51B57BA}" type="pres">
      <dgm:prSet presAssocID="{CD116100-7E9D-4656-9788-8A21B3DF9719}" presName="image7" presStyleCnt="0"/>
      <dgm:spPr/>
    </dgm:pt>
    <dgm:pt modelId="{08618656-140B-488A-9908-5CD83D41F4D0}" type="pres">
      <dgm:prSet presAssocID="{CD116100-7E9D-4656-9788-8A21B3DF9719}" presName="imageRepeatNode" presStyleLbl="alignAcc1" presStyleIdx="6" presStyleCnt="8" custLinFactNeighborX="-670" custLinFactNeighborY="-2340"/>
      <dgm:spPr/>
    </dgm:pt>
    <dgm:pt modelId="{C1036FD8-FE5B-482C-8177-817F6CAF79F6}" type="pres">
      <dgm:prSet presAssocID="{CD116100-7E9D-4656-9788-8A21B3DF9719}" presName="imageaccent7" presStyleCnt="0"/>
      <dgm:spPr/>
    </dgm:pt>
    <dgm:pt modelId="{81B200D3-B3CD-4A66-A921-A2A54974DB8E}" type="pres">
      <dgm:prSet presAssocID="{CD116100-7E9D-4656-9788-8A21B3DF9719}" presName="accentRepeatNode" presStyleLbl="solidAlignAcc1" presStyleIdx="13" presStyleCnt="16"/>
      <dgm:spPr>
        <a:ln>
          <a:solidFill>
            <a:srgbClr val="166382"/>
          </a:solidFill>
        </a:ln>
      </dgm:spPr>
    </dgm:pt>
    <dgm:pt modelId="{EBE963C0-F2E2-45B3-BF8D-6E1C7FBE1744}" type="pres">
      <dgm:prSet presAssocID="{B7FA65E7-5274-4A35-9675-AF48F8B39464}" presName="text8" presStyleCnt="0"/>
      <dgm:spPr/>
    </dgm:pt>
    <dgm:pt modelId="{0903CE0F-BDA7-473A-8B23-883AE25158A7}" type="pres">
      <dgm:prSet presAssocID="{B7FA65E7-5274-4A35-9675-AF48F8B39464}" presName="textRepeatNode" presStyleLbl="alignNode1" presStyleIdx="7" presStyleCnt="8">
        <dgm:presLayoutVars>
          <dgm:chMax val="0"/>
          <dgm:chPref val="0"/>
          <dgm:bulletEnabled val="1"/>
        </dgm:presLayoutVars>
      </dgm:prSet>
      <dgm:spPr/>
    </dgm:pt>
    <dgm:pt modelId="{1DFCD8DC-BA6D-4D6D-BA19-82CEE41F067C}" type="pres">
      <dgm:prSet presAssocID="{B7FA65E7-5274-4A35-9675-AF48F8B39464}" presName="textaccent8" presStyleCnt="0"/>
      <dgm:spPr/>
    </dgm:pt>
    <dgm:pt modelId="{A50E50F5-923C-4511-86C3-078C883E6E7A}" type="pres">
      <dgm:prSet presAssocID="{B7FA65E7-5274-4A35-9675-AF48F8B39464}" presName="accentRepeatNode" presStyleLbl="solidAlignAcc1" presStyleIdx="14" presStyleCnt="16" custLinFactNeighborX="11507" custLinFactNeighborY="-39934"/>
      <dgm:spPr>
        <a:ln>
          <a:solidFill>
            <a:srgbClr val="166382"/>
          </a:solidFill>
        </a:ln>
      </dgm:spPr>
    </dgm:pt>
    <dgm:pt modelId="{AF6D3851-2A5A-4494-8BCA-4C6271F76CAA}" type="pres">
      <dgm:prSet presAssocID="{345475B4-B73D-43C9-8B8F-13ADA2EBF0BC}" presName="image8" presStyleCnt="0"/>
      <dgm:spPr/>
    </dgm:pt>
    <dgm:pt modelId="{BD0835DB-986D-48C2-A66B-3EBC9476F20F}" type="pres">
      <dgm:prSet presAssocID="{345475B4-B73D-43C9-8B8F-13ADA2EBF0BC}" presName="imageRepeatNode" presStyleLbl="alignAcc1" presStyleIdx="7" presStyleCnt="8"/>
      <dgm:spPr/>
    </dgm:pt>
    <dgm:pt modelId="{99431475-C6C4-4561-B914-B7E8344A2D53}" type="pres">
      <dgm:prSet presAssocID="{345475B4-B73D-43C9-8B8F-13ADA2EBF0BC}" presName="imageaccent8" presStyleCnt="0"/>
      <dgm:spPr/>
    </dgm:pt>
    <dgm:pt modelId="{CBC55878-E971-4CF1-BA96-69D4EB0F2117}" type="pres">
      <dgm:prSet presAssocID="{345475B4-B73D-43C9-8B8F-13ADA2EBF0BC}" presName="accentRepeatNode" presStyleLbl="solidAlignAcc1" presStyleIdx="15" presStyleCnt="16" custLinFactNeighborX="-34521"/>
      <dgm:spPr>
        <a:ln>
          <a:solidFill>
            <a:srgbClr val="166382"/>
          </a:solidFill>
        </a:ln>
      </dgm:spPr>
    </dgm:pt>
  </dgm:ptLst>
  <dgm:cxnLst>
    <dgm:cxn modelId="{2389D207-B301-45C1-BF47-FED553ABFE28}" srcId="{B49C9CC0-18E7-4E2D-915D-ADEBD94ADA3D}" destId="{205B989B-6573-4621-B362-7BF36BF5135A}" srcOrd="0" destOrd="0" parTransId="{00792F7B-8084-4AA7-802B-9678B6CF57DE}" sibTransId="{AED3BD49-A8E4-4312-97CE-C78BE4D07253}"/>
    <dgm:cxn modelId="{465F500C-900B-478C-9B51-11419B668E48}" srcId="{B49C9CC0-18E7-4E2D-915D-ADEBD94ADA3D}" destId="{CCA16BFD-A9A4-4654-838B-0C8FEC784F0A}" srcOrd="1" destOrd="0" parTransId="{529F311A-5454-48B3-A494-7EF2C686FF1E}" sibTransId="{31BB5CDB-3609-48C1-93BE-60814C61439F}"/>
    <dgm:cxn modelId="{A080ED0C-0045-444B-A40E-6FBD3BF00CD1}" type="presOf" srcId="{AED3BD49-A8E4-4312-97CE-C78BE4D07253}" destId="{B3D5DA4D-8E5B-4DE4-8D13-1FE32BF7B31B}" srcOrd="0" destOrd="0" presId="urn:microsoft.com/office/officeart/2008/layout/HexagonCluster"/>
    <dgm:cxn modelId="{3E94921A-F7BE-4446-BE37-E697AF9D11FF}" type="presOf" srcId="{205B989B-6573-4621-B362-7BF36BF5135A}" destId="{25F17403-57A7-4D71-8A60-64D201F2C177}" srcOrd="0" destOrd="0" presId="urn:microsoft.com/office/officeart/2008/layout/HexagonCluster"/>
    <dgm:cxn modelId="{0F0DBD26-1E43-49A1-B238-D0700A2782B6}" srcId="{B49C9CC0-18E7-4E2D-915D-ADEBD94ADA3D}" destId="{41F598BC-A8F0-4868-BFAB-7F367B647F78}" srcOrd="6" destOrd="0" parTransId="{16963165-5A77-401D-AC6C-F7F3ED406654}" sibTransId="{CD116100-7E9D-4656-9788-8A21B3DF9719}"/>
    <dgm:cxn modelId="{DAFF0D2A-E75F-45E4-97E6-2B2DE911B7E5}" srcId="{B49C9CC0-18E7-4E2D-915D-ADEBD94ADA3D}" destId="{B7FA65E7-5274-4A35-9675-AF48F8B39464}" srcOrd="7" destOrd="0" parTransId="{B082FA28-32C8-43A5-8114-9EF17627B8AD}" sibTransId="{345475B4-B73D-43C9-8B8F-13ADA2EBF0BC}"/>
    <dgm:cxn modelId="{8BAE052D-76FE-49CC-AB55-245B20A65A46}" type="presOf" srcId="{B7FA65E7-5274-4A35-9675-AF48F8B39464}" destId="{0903CE0F-BDA7-473A-8B23-883AE25158A7}" srcOrd="0" destOrd="0" presId="urn:microsoft.com/office/officeart/2008/layout/HexagonCluster"/>
    <dgm:cxn modelId="{101BBE30-1A10-450E-B351-1B91B0B12E5E}" type="presOf" srcId="{2192A559-6669-479F-B132-A38483E6D863}" destId="{2D704931-A15D-4350-9D75-8086DE044CF4}" srcOrd="0" destOrd="0" presId="urn:microsoft.com/office/officeart/2008/layout/HexagonCluster"/>
    <dgm:cxn modelId="{939A6844-0F2C-4FE1-A8C9-CD5771528BF3}" srcId="{B49C9CC0-18E7-4E2D-915D-ADEBD94ADA3D}" destId="{2246BC28-DD66-4BD2-B7AB-901A9214ABDA}" srcOrd="2" destOrd="0" parTransId="{B035C106-71C2-4929-9E6E-A796B82C3908}" sibTransId="{707FE0C0-9D3F-49E9-BE3A-D0DDA508229D}"/>
    <dgm:cxn modelId="{A1A61947-8FFA-4D97-BA0F-9B64D584D03F}" type="presOf" srcId="{D3334A5D-F1EF-4A9E-A4A5-E3344E132C0E}" destId="{3B9276CA-D105-4FD8-9AFD-03DA77B688E4}" srcOrd="0" destOrd="0" presId="urn:microsoft.com/office/officeart/2008/layout/HexagonCluster"/>
    <dgm:cxn modelId="{B85DAE6C-7013-4D67-B0A4-15F2626B8137}" type="presOf" srcId="{CD116100-7E9D-4656-9788-8A21B3DF9719}" destId="{08618656-140B-488A-9908-5CD83D41F4D0}" srcOrd="0" destOrd="0" presId="urn:microsoft.com/office/officeart/2008/layout/HexagonCluster"/>
    <dgm:cxn modelId="{F424BE6F-5DE3-405E-BA3B-FC2E7F535D8F}" type="presOf" srcId="{AB69258E-82CA-4855-B256-E092A7F0F111}" destId="{A24824B9-BAD3-4BA5-A892-F60977D95E01}" srcOrd="0" destOrd="0" presId="urn:microsoft.com/office/officeart/2008/layout/HexagonCluster"/>
    <dgm:cxn modelId="{A877BE70-3547-4725-9985-432AC84C44C9}" srcId="{B49C9CC0-18E7-4E2D-915D-ADEBD94ADA3D}" destId="{AB69258E-82CA-4855-B256-E092A7F0F111}" srcOrd="4" destOrd="0" parTransId="{B9EDF76A-0820-441A-A48F-0F0629CE4FD5}" sibTransId="{DD4C6CA9-92A0-4975-9875-34D51C184C35}"/>
    <dgm:cxn modelId="{A1CC4277-DC57-4BED-BCA8-6D5D2DCE0FEB}" type="presOf" srcId="{2246BC28-DD66-4BD2-B7AB-901A9214ABDA}" destId="{3E381944-D719-4548-A3C0-4616707DFB01}" srcOrd="0" destOrd="0" presId="urn:microsoft.com/office/officeart/2008/layout/HexagonCluster"/>
    <dgm:cxn modelId="{09BAA877-81D8-4188-926F-AC933062CD64}" type="presOf" srcId="{345475B4-B73D-43C9-8B8F-13ADA2EBF0BC}" destId="{BD0835DB-986D-48C2-A66B-3EBC9476F20F}" srcOrd="0" destOrd="0" presId="urn:microsoft.com/office/officeart/2008/layout/HexagonCluster"/>
    <dgm:cxn modelId="{347D657A-8F41-475A-8CF7-33FDC6DC1118}" type="presOf" srcId="{AA2AA0E0-F2C6-486A-AD6F-96D687F156E7}" destId="{36F0D494-4E8B-43C4-A7C2-35E65979C1BA}" srcOrd="0" destOrd="0" presId="urn:microsoft.com/office/officeart/2008/layout/HexagonCluster"/>
    <dgm:cxn modelId="{2E3FE191-C1AD-4994-A4FA-7273A4E305AA}" type="presOf" srcId="{B49C9CC0-18E7-4E2D-915D-ADEBD94ADA3D}" destId="{673977BD-D6B8-4F56-B1FC-555423086900}" srcOrd="0" destOrd="0" presId="urn:microsoft.com/office/officeart/2008/layout/HexagonCluster"/>
    <dgm:cxn modelId="{F4D9C196-C92E-40E5-9E48-9C847CDD2BD6}" type="presOf" srcId="{41F598BC-A8F0-4868-BFAB-7F367B647F78}" destId="{5A7584CD-057C-40AE-9AE1-C224BDA7E279}" srcOrd="0" destOrd="0" presId="urn:microsoft.com/office/officeart/2008/layout/HexagonCluster"/>
    <dgm:cxn modelId="{E4962D97-2BCB-4702-ACE0-04A34686806D}" srcId="{B49C9CC0-18E7-4E2D-915D-ADEBD94ADA3D}" destId="{D3334A5D-F1EF-4A9E-A4A5-E3344E132C0E}" srcOrd="3" destOrd="0" parTransId="{84F45C85-3443-4A01-9BFB-AF9782F84600}" sibTransId="{AA2AA0E0-F2C6-486A-AD6F-96D687F156E7}"/>
    <dgm:cxn modelId="{824EEF98-A4F1-40CB-9A79-77B2993FF4CE}" type="presOf" srcId="{31BB5CDB-3609-48C1-93BE-60814C61439F}" destId="{4F25D3ED-ABF8-4C8A-972B-76FCD04CAB04}" srcOrd="0" destOrd="0" presId="urn:microsoft.com/office/officeart/2008/layout/HexagonCluster"/>
    <dgm:cxn modelId="{6A7624A1-8150-4085-9057-5DDC63816B58}" type="presOf" srcId="{DD4C6CA9-92A0-4975-9875-34D51C184C35}" destId="{DFAF4A83-575D-46CC-A093-C02E14DFAE05}" srcOrd="0" destOrd="0" presId="urn:microsoft.com/office/officeart/2008/layout/HexagonCluster"/>
    <dgm:cxn modelId="{672D38A1-C88D-4C1D-8D05-66459D462E6A}" type="presOf" srcId="{CCA16BFD-A9A4-4654-838B-0C8FEC784F0A}" destId="{FBBCF87E-1ADC-4F5F-B896-36AB5D697DF0}" srcOrd="0" destOrd="0" presId="urn:microsoft.com/office/officeart/2008/layout/HexagonCluster"/>
    <dgm:cxn modelId="{F78916AF-62A0-44CB-88EA-8F1D719F6357}" type="presOf" srcId="{C6724F6A-5D4B-4761-AB35-4306C7AE5EDE}" destId="{75DF2D10-6568-422B-9495-37C6BE04FBD7}" srcOrd="0" destOrd="0" presId="urn:microsoft.com/office/officeart/2008/layout/HexagonCluster"/>
    <dgm:cxn modelId="{50FD89C5-6CCE-4F7E-B12F-FE8CF4062567}" srcId="{B49C9CC0-18E7-4E2D-915D-ADEBD94ADA3D}" destId="{2192A559-6669-479F-B132-A38483E6D863}" srcOrd="5" destOrd="0" parTransId="{9C6633F3-78D7-431A-9E2A-D180E3F6D8E3}" sibTransId="{C6724F6A-5D4B-4761-AB35-4306C7AE5EDE}"/>
    <dgm:cxn modelId="{B9CF80FD-68E6-42A8-99BC-67B79B6EED84}" type="presOf" srcId="{707FE0C0-9D3F-49E9-BE3A-D0DDA508229D}" destId="{E42F9DF0-0142-4182-8C70-777D276401AB}" srcOrd="0" destOrd="0" presId="urn:microsoft.com/office/officeart/2008/layout/HexagonCluster"/>
    <dgm:cxn modelId="{BC52FB02-1393-4AFC-8465-8D1105C27E17}" type="presParOf" srcId="{673977BD-D6B8-4F56-B1FC-555423086900}" destId="{4E918525-1C78-44C0-8D27-85E7D8184133}" srcOrd="0" destOrd="0" presId="urn:microsoft.com/office/officeart/2008/layout/HexagonCluster"/>
    <dgm:cxn modelId="{75CD36E8-7838-474D-810B-CFB8E8B477CC}" type="presParOf" srcId="{4E918525-1C78-44C0-8D27-85E7D8184133}" destId="{25F17403-57A7-4D71-8A60-64D201F2C177}" srcOrd="0" destOrd="0" presId="urn:microsoft.com/office/officeart/2008/layout/HexagonCluster"/>
    <dgm:cxn modelId="{CCE15597-8219-42E9-96B3-E9652915C917}" type="presParOf" srcId="{673977BD-D6B8-4F56-B1FC-555423086900}" destId="{C4A6739D-A265-47D5-AF35-236C5E28B5B0}" srcOrd="1" destOrd="0" presId="urn:microsoft.com/office/officeart/2008/layout/HexagonCluster"/>
    <dgm:cxn modelId="{6B91F736-EDA1-4444-99D9-377018E3F2EC}" type="presParOf" srcId="{C4A6739D-A265-47D5-AF35-236C5E28B5B0}" destId="{36797D1D-61D4-4084-8A3C-3803365C035F}" srcOrd="0" destOrd="0" presId="urn:microsoft.com/office/officeart/2008/layout/HexagonCluster"/>
    <dgm:cxn modelId="{363739F7-D1EE-4D92-B18D-4ECD9389D3CC}" type="presParOf" srcId="{673977BD-D6B8-4F56-B1FC-555423086900}" destId="{FB3D502C-C6EC-4094-9BA6-A793C8246C12}" srcOrd="2" destOrd="0" presId="urn:microsoft.com/office/officeart/2008/layout/HexagonCluster"/>
    <dgm:cxn modelId="{4139328F-D70B-4A3B-808B-912D43BB66B6}" type="presParOf" srcId="{FB3D502C-C6EC-4094-9BA6-A793C8246C12}" destId="{B3D5DA4D-8E5B-4DE4-8D13-1FE32BF7B31B}" srcOrd="0" destOrd="0" presId="urn:microsoft.com/office/officeart/2008/layout/HexagonCluster"/>
    <dgm:cxn modelId="{720A51E7-1A3A-4693-95D7-1007C38D460C}" type="presParOf" srcId="{673977BD-D6B8-4F56-B1FC-555423086900}" destId="{E273144D-3AE5-4341-8C68-B533B6FDF827}" srcOrd="3" destOrd="0" presId="urn:microsoft.com/office/officeart/2008/layout/HexagonCluster"/>
    <dgm:cxn modelId="{183EF073-361A-443C-AB5B-B4150978AAAA}" type="presParOf" srcId="{E273144D-3AE5-4341-8C68-B533B6FDF827}" destId="{6DBD7F4A-D9F2-453E-A302-8D9F4A564BEC}" srcOrd="0" destOrd="0" presId="urn:microsoft.com/office/officeart/2008/layout/HexagonCluster"/>
    <dgm:cxn modelId="{6E3B08E4-C155-4208-BB61-2B2E0B63A752}" type="presParOf" srcId="{673977BD-D6B8-4F56-B1FC-555423086900}" destId="{07E90737-F415-4A45-9C5C-02C21E6B0559}" srcOrd="4" destOrd="0" presId="urn:microsoft.com/office/officeart/2008/layout/HexagonCluster"/>
    <dgm:cxn modelId="{016B65D8-86C9-4F76-9992-8CF541269828}" type="presParOf" srcId="{07E90737-F415-4A45-9C5C-02C21E6B0559}" destId="{FBBCF87E-1ADC-4F5F-B896-36AB5D697DF0}" srcOrd="0" destOrd="0" presId="urn:microsoft.com/office/officeart/2008/layout/HexagonCluster"/>
    <dgm:cxn modelId="{FCC8AE07-6B70-477D-A393-F484C346DDF3}" type="presParOf" srcId="{673977BD-D6B8-4F56-B1FC-555423086900}" destId="{ACCFBABA-8081-4065-A2A1-EC7BA0D418A5}" srcOrd="5" destOrd="0" presId="urn:microsoft.com/office/officeart/2008/layout/HexagonCluster"/>
    <dgm:cxn modelId="{9571C631-BCE5-4C02-829C-F892BF8AE778}" type="presParOf" srcId="{ACCFBABA-8081-4065-A2A1-EC7BA0D418A5}" destId="{2022367B-B117-4EE6-A4CC-B3166E9707E0}" srcOrd="0" destOrd="0" presId="urn:microsoft.com/office/officeart/2008/layout/HexagonCluster"/>
    <dgm:cxn modelId="{8FA4142D-3987-4AB2-A377-15C492BB73F6}" type="presParOf" srcId="{673977BD-D6B8-4F56-B1FC-555423086900}" destId="{7E41A9A6-9F34-4FD8-9294-E538931AA9ED}" srcOrd="6" destOrd="0" presId="urn:microsoft.com/office/officeart/2008/layout/HexagonCluster"/>
    <dgm:cxn modelId="{52B582E1-5369-4563-9A1C-A8C119367751}" type="presParOf" srcId="{7E41A9A6-9F34-4FD8-9294-E538931AA9ED}" destId="{4F25D3ED-ABF8-4C8A-972B-76FCD04CAB04}" srcOrd="0" destOrd="0" presId="urn:microsoft.com/office/officeart/2008/layout/HexagonCluster"/>
    <dgm:cxn modelId="{CB1E9765-1886-406D-AC53-AC1904BFE5AF}" type="presParOf" srcId="{673977BD-D6B8-4F56-B1FC-555423086900}" destId="{972E9906-7D2A-44C6-91E2-3AF5FF7883E5}" srcOrd="7" destOrd="0" presId="urn:microsoft.com/office/officeart/2008/layout/HexagonCluster"/>
    <dgm:cxn modelId="{E7D5A7A4-1BA2-41C9-B98C-5DF150A83B69}" type="presParOf" srcId="{972E9906-7D2A-44C6-91E2-3AF5FF7883E5}" destId="{AD8299CD-11E4-44D8-B9A8-A10114543B7D}" srcOrd="0" destOrd="0" presId="urn:microsoft.com/office/officeart/2008/layout/HexagonCluster"/>
    <dgm:cxn modelId="{B1EC37E1-C6BD-40D5-84DB-73CC5A19F780}" type="presParOf" srcId="{673977BD-D6B8-4F56-B1FC-555423086900}" destId="{8BC630E7-D09A-4187-9128-93E7C539492D}" srcOrd="8" destOrd="0" presId="urn:microsoft.com/office/officeart/2008/layout/HexagonCluster"/>
    <dgm:cxn modelId="{6B489ABA-374E-4A12-9AD2-1F340BA775DB}" type="presParOf" srcId="{8BC630E7-D09A-4187-9128-93E7C539492D}" destId="{3E381944-D719-4548-A3C0-4616707DFB01}" srcOrd="0" destOrd="0" presId="urn:microsoft.com/office/officeart/2008/layout/HexagonCluster"/>
    <dgm:cxn modelId="{CB9B03FC-ED22-413E-87FB-2BA3A92A259F}" type="presParOf" srcId="{673977BD-D6B8-4F56-B1FC-555423086900}" destId="{D1EFDCFB-E8F0-4742-8F3D-64E615740B7B}" srcOrd="9" destOrd="0" presId="urn:microsoft.com/office/officeart/2008/layout/HexagonCluster"/>
    <dgm:cxn modelId="{0B70CA26-85A1-4F8C-9209-C6DC0692D43C}" type="presParOf" srcId="{D1EFDCFB-E8F0-4742-8F3D-64E615740B7B}" destId="{7944C3A9-245F-4E12-AAE6-F2BE89D2EB79}" srcOrd="0" destOrd="0" presId="urn:microsoft.com/office/officeart/2008/layout/HexagonCluster"/>
    <dgm:cxn modelId="{C7DCE99B-C54D-4A22-A7B1-456725435A6E}" type="presParOf" srcId="{673977BD-D6B8-4F56-B1FC-555423086900}" destId="{4D8D5433-7449-4D1A-A3C5-8B2CD3459430}" srcOrd="10" destOrd="0" presId="urn:microsoft.com/office/officeart/2008/layout/HexagonCluster"/>
    <dgm:cxn modelId="{DFFC94B7-B13A-4E05-BE7C-9C2DC79D9EA3}" type="presParOf" srcId="{4D8D5433-7449-4D1A-A3C5-8B2CD3459430}" destId="{E42F9DF0-0142-4182-8C70-777D276401AB}" srcOrd="0" destOrd="0" presId="urn:microsoft.com/office/officeart/2008/layout/HexagonCluster"/>
    <dgm:cxn modelId="{CEEEB6A9-369E-4C06-AAAF-29B243452AE7}" type="presParOf" srcId="{673977BD-D6B8-4F56-B1FC-555423086900}" destId="{EBA4F1F4-9C3B-4E99-9FEE-B6A409AC7B64}" srcOrd="11" destOrd="0" presId="urn:microsoft.com/office/officeart/2008/layout/HexagonCluster"/>
    <dgm:cxn modelId="{93FDBA5B-4661-4129-B148-C9419AA0998D}" type="presParOf" srcId="{EBA4F1F4-9C3B-4E99-9FEE-B6A409AC7B64}" destId="{C9D03CA7-FB49-4666-B7A9-9F00825AFB89}" srcOrd="0" destOrd="0" presId="urn:microsoft.com/office/officeart/2008/layout/HexagonCluster"/>
    <dgm:cxn modelId="{0A63A1FA-CBE9-4C22-B9FA-DBAC5B4E224F}" type="presParOf" srcId="{673977BD-D6B8-4F56-B1FC-555423086900}" destId="{EE5F345A-FAED-459A-9E26-94872C27D56B}" srcOrd="12" destOrd="0" presId="urn:microsoft.com/office/officeart/2008/layout/HexagonCluster"/>
    <dgm:cxn modelId="{3D04D664-3496-4AD1-BE92-8C4DBF22C4B7}" type="presParOf" srcId="{EE5F345A-FAED-459A-9E26-94872C27D56B}" destId="{3B9276CA-D105-4FD8-9AFD-03DA77B688E4}" srcOrd="0" destOrd="0" presId="urn:microsoft.com/office/officeart/2008/layout/HexagonCluster"/>
    <dgm:cxn modelId="{E3DC5ABA-45EF-4C68-BC6C-63C71F935531}" type="presParOf" srcId="{673977BD-D6B8-4F56-B1FC-555423086900}" destId="{EBF19262-ADCD-4F40-B8EA-AEB96316E27D}" srcOrd="13" destOrd="0" presId="urn:microsoft.com/office/officeart/2008/layout/HexagonCluster"/>
    <dgm:cxn modelId="{0768671A-B001-4E24-9CA1-37A7D3875BB8}" type="presParOf" srcId="{EBF19262-ADCD-4F40-B8EA-AEB96316E27D}" destId="{63E110A7-9624-4C9E-AA94-6436F5571639}" srcOrd="0" destOrd="0" presId="urn:microsoft.com/office/officeart/2008/layout/HexagonCluster"/>
    <dgm:cxn modelId="{02798235-F4DD-4CBA-AEDE-A03A1CE75020}" type="presParOf" srcId="{673977BD-D6B8-4F56-B1FC-555423086900}" destId="{60D39B33-8F25-4597-903B-F7BEA0221725}" srcOrd="14" destOrd="0" presId="urn:microsoft.com/office/officeart/2008/layout/HexagonCluster"/>
    <dgm:cxn modelId="{C3895025-2055-4DDA-B3F0-6AA1DE70E533}" type="presParOf" srcId="{60D39B33-8F25-4597-903B-F7BEA0221725}" destId="{36F0D494-4E8B-43C4-A7C2-35E65979C1BA}" srcOrd="0" destOrd="0" presId="urn:microsoft.com/office/officeart/2008/layout/HexagonCluster"/>
    <dgm:cxn modelId="{E13B730A-0C30-4168-B6BD-15EA88E600E2}" type="presParOf" srcId="{673977BD-D6B8-4F56-B1FC-555423086900}" destId="{DFF4CFE5-B160-43A5-8CA2-48F73F211ADC}" srcOrd="15" destOrd="0" presId="urn:microsoft.com/office/officeart/2008/layout/HexagonCluster"/>
    <dgm:cxn modelId="{0E883CE3-4F0A-424B-A100-B764532AC224}" type="presParOf" srcId="{DFF4CFE5-B160-43A5-8CA2-48F73F211ADC}" destId="{74764D0F-C06D-499B-AAEB-3F2D88E2BCAB}" srcOrd="0" destOrd="0" presId="urn:microsoft.com/office/officeart/2008/layout/HexagonCluster"/>
    <dgm:cxn modelId="{06DC19B3-EEC2-41BE-A575-2F874B291144}" type="presParOf" srcId="{673977BD-D6B8-4F56-B1FC-555423086900}" destId="{C152F18A-9FB7-4947-A960-D8D24AFFCCCF}" srcOrd="16" destOrd="0" presId="urn:microsoft.com/office/officeart/2008/layout/HexagonCluster"/>
    <dgm:cxn modelId="{6378E45F-C270-4278-B1E3-7F8E48D22953}" type="presParOf" srcId="{C152F18A-9FB7-4947-A960-D8D24AFFCCCF}" destId="{A24824B9-BAD3-4BA5-A892-F60977D95E01}" srcOrd="0" destOrd="0" presId="urn:microsoft.com/office/officeart/2008/layout/HexagonCluster"/>
    <dgm:cxn modelId="{525596E9-2023-442E-83BD-4EF76E8038BD}" type="presParOf" srcId="{673977BD-D6B8-4F56-B1FC-555423086900}" destId="{BDD63671-1FFF-4F27-8BAC-8E257985F7A7}" srcOrd="17" destOrd="0" presId="urn:microsoft.com/office/officeart/2008/layout/HexagonCluster"/>
    <dgm:cxn modelId="{8EB97938-D75C-4400-974D-ADF8D194B7D1}" type="presParOf" srcId="{BDD63671-1FFF-4F27-8BAC-8E257985F7A7}" destId="{A020110A-6E02-4E55-9BB0-8AAF1F9137F7}" srcOrd="0" destOrd="0" presId="urn:microsoft.com/office/officeart/2008/layout/HexagonCluster"/>
    <dgm:cxn modelId="{85579714-3427-4536-8B35-E6027A6B9BD0}" type="presParOf" srcId="{673977BD-D6B8-4F56-B1FC-555423086900}" destId="{12B73DE3-4E6A-475F-96B2-6550E44714F8}" srcOrd="18" destOrd="0" presId="urn:microsoft.com/office/officeart/2008/layout/HexagonCluster"/>
    <dgm:cxn modelId="{65B08A56-8C1C-4DEE-B130-43FFDC7736CA}" type="presParOf" srcId="{12B73DE3-4E6A-475F-96B2-6550E44714F8}" destId="{DFAF4A83-575D-46CC-A093-C02E14DFAE05}" srcOrd="0" destOrd="0" presId="urn:microsoft.com/office/officeart/2008/layout/HexagonCluster"/>
    <dgm:cxn modelId="{20F59DDD-D514-40E5-AC8A-223BB0B24745}" type="presParOf" srcId="{673977BD-D6B8-4F56-B1FC-555423086900}" destId="{D7146A14-EBB9-414A-A526-ED438E757D66}" srcOrd="19" destOrd="0" presId="urn:microsoft.com/office/officeart/2008/layout/HexagonCluster"/>
    <dgm:cxn modelId="{758201FC-798A-4FB3-B937-0A758B08CAA6}" type="presParOf" srcId="{D7146A14-EBB9-414A-A526-ED438E757D66}" destId="{F0206190-FA10-4DC9-85A7-099DCBEFE1E6}" srcOrd="0" destOrd="0" presId="urn:microsoft.com/office/officeart/2008/layout/HexagonCluster"/>
    <dgm:cxn modelId="{9DF227B8-6CD0-438D-A5AD-6CEB8E1A4677}" type="presParOf" srcId="{673977BD-D6B8-4F56-B1FC-555423086900}" destId="{8FE72B82-E23F-4AF9-8FBE-85248228F00D}" srcOrd="20" destOrd="0" presId="urn:microsoft.com/office/officeart/2008/layout/HexagonCluster"/>
    <dgm:cxn modelId="{7F0283C8-C5E7-4957-B8C0-8279B44C72B0}" type="presParOf" srcId="{8FE72B82-E23F-4AF9-8FBE-85248228F00D}" destId="{2D704931-A15D-4350-9D75-8086DE044CF4}" srcOrd="0" destOrd="0" presId="urn:microsoft.com/office/officeart/2008/layout/HexagonCluster"/>
    <dgm:cxn modelId="{D49381B6-584C-4662-BB83-D233121ADE21}" type="presParOf" srcId="{673977BD-D6B8-4F56-B1FC-555423086900}" destId="{FDA25317-49FD-4B7E-AC16-9405423DD2BA}" srcOrd="21" destOrd="0" presId="urn:microsoft.com/office/officeart/2008/layout/HexagonCluster"/>
    <dgm:cxn modelId="{E19D3442-00F6-4B28-9E8C-958E97239E71}" type="presParOf" srcId="{FDA25317-49FD-4B7E-AC16-9405423DD2BA}" destId="{C02EA57F-D232-4224-9506-8483FE0A4B78}" srcOrd="0" destOrd="0" presId="urn:microsoft.com/office/officeart/2008/layout/HexagonCluster"/>
    <dgm:cxn modelId="{38FF08E3-2185-45BA-9A55-C46AD25BFA91}" type="presParOf" srcId="{673977BD-D6B8-4F56-B1FC-555423086900}" destId="{F9DFD758-8F84-4F74-9F0E-69115CC300F6}" srcOrd="22" destOrd="0" presId="urn:microsoft.com/office/officeart/2008/layout/HexagonCluster"/>
    <dgm:cxn modelId="{A2048A9D-C157-4164-9076-2B649FAC7AC0}" type="presParOf" srcId="{F9DFD758-8F84-4F74-9F0E-69115CC300F6}" destId="{75DF2D10-6568-422B-9495-37C6BE04FBD7}" srcOrd="0" destOrd="0" presId="urn:microsoft.com/office/officeart/2008/layout/HexagonCluster"/>
    <dgm:cxn modelId="{63C50EBC-90E6-465B-AF0B-9AFD17BEC7EC}" type="presParOf" srcId="{673977BD-D6B8-4F56-B1FC-555423086900}" destId="{5BDDB676-B86D-4FAD-B255-2BDE865D364E}" srcOrd="23" destOrd="0" presId="urn:microsoft.com/office/officeart/2008/layout/HexagonCluster"/>
    <dgm:cxn modelId="{BF0F51A4-9E09-46CA-A975-3F61C1008E8D}" type="presParOf" srcId="{5BDDB676-B86D-4FAD-B255-2BDE865D364E}" destId="{8659E216-6307-4453-8513-A4E88B09DF0C}" srcOrd="0" destOrd="0" presId="urn:microsoft.com/office/officeart/2008/layout/HexagonCluster"/>
    <dgm:cxn modelId="{0702A1D9-0E1D-4831-A82F-3F2683293A9F}" type="presParOf" srcId="{673977BD-D6B8-4F56-B1FC-555423086900}" destId="{E8AE9981-1782-4B5F-BE04-4811804D5D85}" srcOrd="24" destOrd="0" presId="urn:microsoft.com/office/officeart/2008/layout/HexagonCluster"/>
    <dgm:cxn modelId="{DD0243DD-7A4C-479D-B4A4-C9064FDB0A03}" type="presParOf" srcId="{E8AE9981-1782-4B5F-BE04-4811804D5D85}" destId="{5A7584CD-057C-40AE-9AE1-C224BDA7E279}" srcOrd="0" destOrd="0" presId="urn:microsoft.com/office/officeart/2008/layout/HexagonCluster"/>
    <dgm:cxn modelId="{7FF71DE5-B2ED-4ACD-83B6-A004DA8BE202}" type="presParOf" srcId="{673977BD-D6B8-4F56-B1FC-555423086900}" destId="{41A8E35B-7FEF-4DB0-8488-13351B693B73}" srcOrd="25" destOrd="0" presId="urn:microsoft.com/office/officeart/2008/layout/HexagonCluster"/>
    <dgm:cxn modelId="{CE0C3B30-1E23-4F3D-8253-F3D3D5EB0BBE}" type="presParOf" srcId="{41A8E35B-7FEF-4DB0-8488-13351B693B73}" destId="{E924622A-FB93-477C-B794-150C27C3FF3F}" srcOrd="0" destOrd="0" presId="urn:microsoft.com/office/officeart/2008/layout/HexagonCluster"/>
    <dgm:cxn modelId="{CCCF8A02-0B14-498A-B1B4-D3F5A97EEB64}" type="presParOf" srcId="{673977BD-D6B8-4F56-B1FC-555423086900}" destId="{99C19959-416B-4AE3-AFA7-A5E8E51B57BA}" srcOrd="26" destOrd="0" presId="urn:microsoft.com/office/officeart/2008/layout/HexagonCluster"/>
    <dgm:cxn modelId="{8F68C217-8A88-42DA-A6E5-F36718C3DFB8}" type="presParOf" srcId="{99C19959-416B-4AE3-AFA7-A5E8E51B57BA}" destId="{08618656-140B-488A-9908-5CD83D41F4D0}" srcOrd="0" destOrd="0" presId="urn:microsoft.com/office/officeart/2008/layout/HexagonCluster"/>
    <dgm:cxn modelId="{869D40AA-7168-4192-A812-EDFAC44EE7AF}" type="presParOf" srcId="{673977BD-D6B8-4F56-B1FC-555423086900}" destId="{C1036FD8-FE5B-482C-8177-817F6CAF79F6}" srcOrd="27" destOrd="0" presId="urn:microsoft.com/office/officeart/2008/layout/HexagonCluster"/>
    <dgm:cxn modelId="{C9FAFFE1-5DB4-4742-8EEE-585B58CDB06D}" type="presParOf" srcId="{C1036FD8-FE5B-482C-8177-817F6CAF79F6}" destId="{81B200D3-B3CD-4A66-A921-A2A54974DB8E}" srcOrd="0" destOrd="0" presId="urn:microsoft.com/office/officeart/2008/layout/HexagonCluster"/>
    <dgm:cxn modelId="{761A4552-8693-43FB-957F-9DDB654A40F6}" type="presParOf" srcId="{673977BD-D6B8-4F56-B1FC-555423086900}" destId="{EBE963C0-F2E2-45B3-BF8D-6E1C7FBE1744}" srcOrd="28" destOrd="0" presId="urn:microsoft.com/office/officeart/2008/layout/HexagonCluster"/>
    <dgm:cxn modelId="{48C19C50-4554-4D54-A99D-F423D06A3D95}" type="presParOf" srcId="{EBE963C0-F2E2-45B3-BF8D-6E1C7FBE1744}" destId="{0903CE0F-BDA7-473A-8B23-883AE25158A7}" srcOrd="0" destOrd="0" presId="urn:microsoft.com/office/officeart/2008/layout/HexagonCluster"/>
    <dgm:cxn modelId="{3C8C88CB-2FD4-4185-B0D7-598F8105578C}" type="presParOf" srcId="{673977BD-D6B8-4F56-B1FC-555423086900}" destId="{1DFCD8DC-BA6D-4D6D-BA19-82CEE41F067C}" srcOrd="29" destOrd="0" presId="urn:microsoft.com/office/officeart/2008/layout/HexagonCluster"/>
    <dgm:cxn modelId="{FF1B390C-722C-449B-AA07-559089B79700}" type="presParOf" srcId="{1DFCD8DC-BA6D-4D6D-BA19-82CEE41F067C}" destId="{A50E50F5-923C-4511-86C3-078C883E6E7A}" srcOrd="0" destOrd="0" presId="urn:microsoft.com/office/officeart/2008/layout/HexagonCluster"/>
    <dgm:cxn modelId="{D10D7C02-3867-472F-837A-B60FDB3303C0}" type="presParOf" srcId="{673977BD-D6B8-4F56-B1FC-555423086900}" destId="{AF6D3851-2A5A-4494-8BCA-4C6271F76CAA}" srcOrd="30" destOrd="0" presId="urn:microsoft.com/office/officeart/2008/layout/HexagonCluster"/>
    <dgm:cxn modelId="{1EF088B3-BBE5-4C15-B1AB-5FF82D1F50CC}" type="presParOf" srcId="{AF6D3851-2A5A-4494-8BCA-4C6271F76CAA}" destId="{BD0835DB-986D-48C2-A66B-3EBC9476F20F}" srcOrd="0" destOrd="0" presId="urn:microsoft.com/office/officeart/2008/layout/HexagonCluster"/>
    <dgm:cxn modelId="{35675467-03D2-4395-AD3D-BB9573ECCF3D}" type="presParOf" srcId="{673977BD-D6B8-4F56-B1FC-555423086900}" destId="{99431475-C6C4-4561-B914-B7E8344A2D53}" srcOrd="31" destOrd="0" presId="urn:microsoft.com/office/officeart/2008/layout/HexagonCluster"/>
    <dgm:cxn modelId="{3EDA8435-65F3-4BB2-905D-2C877344C1C0}" type="presParOf" srcId="{99431475-C6C4-4561-B914-B7E8344A2D53}" destId="{CBC55878-E971-4CF1-BA96-69D4EB0F2117}" srcOrd="0" destOrd="0" presId="urn:microsoft.com/office/officeart/2008/layout/HexagonCluster"/>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9C9CC0-18E7-4E2D-915D-ADEBD94ADA3D}" type="doc">
      <dgm:prSet loTypeId="urn:microsoft.com/office/officeart/2008/layout/HexagonCluster" loCatId="relationship" qsTypeId="urn:microsoft.com/office/officeart/2005/8/quickstyle/simple1" qsCatId="simple" csTypeId="urn:microsoft.com/office/officeart/2005/8/colors/accent3_2" csCatId="accent3" phldr="1"/>
      <dgm:spPr/>
      <dgm:t>
        <a:bodyPr/>
        <a:lstStyle/>
        <a:p>
          <a:endParaRPr lang="en-US"/>
        </a:p>
      </dgm:t>
    </dgm:pt>
    <dgm:pt modelId="{205B989B-6573-4621-B362-7BF36BF5135A}">
      <dgm:prSet custT="1"/>
      <dgm:spPr>
        <a:solidFill>
          <a:srgbClr val="166382"/>
        </a:solidFill>
        <a:ln>
          <a:solidFill>
            <a:srgbClr val="166382"/>
          </a:solidFill>
        </a:ln>
      </dgm:spPr>
      <dgm:t>
        <a:bodyPr/>
        <a:lstStyle/>
        <a:p>
          <a:r>
            <a:rPr lang="en-US" sz="1100" b="1" dirty="0"/>
            <a:t>Install Rectangular Rapid Flashing Beacon (RRFB)</a:t>
          </a:r>
        </a:p>
      </dgm:t>
    </dgm:pt>
    <dgm:pt modelId="{00792F7B-8084-4AA7-802B-9678B6CF57DE}" type="parTrans" cxnId="{2389D207-B301-45C1-BF47-FED553ABFE28}">
      <dgm:prSet/>
      <dgm:spPr/>
      <dgm:t>
        <a:bodyPr/>
        <a:lstStyle/>
        <a:p>
          <a:endParaRPr lang="en-US"/>
        </a:p>
      </dgm:t>
    </dgm:pt>
    <dgm:pt modelId="{AED3BD49-A8E4-4312-97CE-C78BE4D07253}" type="sibTrans" cxnId="{2389D207-B301-45C1-BF47-FED553ABFE28}">
      <dgm:prSet/>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a:solidFill>
            <a:srgbClr val="166382"/>
          </a:solidFill>
        </a:ln>
      </dgm:spPr>
      <dgm:t>
        <a:bodyPr/>
        <a:lstStyle/>
        <a:p>
          <a:endParaRPr lang="en-US"/>
        </a:p>
      </dgm:t>
    </dgm:pt>
    <dgm:pt modelId="{CCA16BFD-A9A4-4654-838B-0C8FEC784F0A}">
      <dgm:prSet custT="1"/>
      <dgm:spPr>
        <a:solidFill>
          <a:srgbClr val="166382"/>
        </a:solidFill>
        <a:ln>
          <a:solidFill>
            <a:srgbClr val="166382"/>
          </a:solidFill>
        </a:ln>
      </dgm:spPr>
      <dgm:t>
        <a:bodyPr/>
        <a:lstStyle/>
        <a:p>
          <a:r>
            <a:rPr lang="en-US" sz="1100" b="1" dirty="0"/>
            <a:t>Leading Pedestrian Interval (LPI)</a:t>
          </a:r>
          <a:endParaRPr lang="en-US" sz="1100" dirty="0"/>
        </a:p>
      </dgm:t>
    </dgm:pt>
    <dgm:pt modelId="{529F311A-5454-48B3-A494-7EF2C686FF1E}" type="parTrans" cxnId="{465F500C-900B-478C-9B51-11419B668E48}">
      <dgm:prSet/>
      <dgm:spPr/>
      <dgm:t>
        <a:bodyPr/>
        <a:lstStyle/>
        <a:p>
          <a:endParaRPr lang="en-US"/>
        </a:p>
      </dgm:t>
    </dgm:pt>
    <dgm:pt modelId="{31BB5CDB-3609-48C1-93BE-60814C61439F}" type="sibTrans" cxnId="{465F500C-900B-478C-9B51-11419B668E48}">
      <dgm:prSet/>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a:solidFill>
            <a:srgbClr val="166382"/>
          </a:solidFill>
        </a:ln>
      </dgm:spPr>
      <dgm:t>
        <a:bodyPr/>
        <a:lstStyle/>
        <a:p>
          <a:endParaRPr lang="en-US"/>
        </a:p>
      </dgm:t>
    </dgm:pt>
    <dgm:pt modelId="{2246BC28-DD66-4BD2-B7AB-901A9214ABDA}">
      <dgm:prSet custT="1"/>
      <dgm:spPr>
        <a:solidFill>
          <a:srgbClr val="166382"/>
        </a:solidFill>
        <a:ln>
          <a:solidFill>
            <a:srgbClr val="166382"/>
          </a:solidFill>
        </a:ln>
      </dgm:spPr>
      <dgm:t>
        <a:bodyPr/>
        <a:lstStyle/>
        <a:p>
          <a:r>
            <a:rPr lang="en-US" sz="1100" b="1" dirty="0"/>
            <a:t>Back-plates with retroreflective borders</a:t>
          </a:r>
          <a:endParaRPr lang="en-US" sz="1100" dirty="0"/>
        </a:p>
      </dgm:t>
    </dgm:pt>
    <dgm:pt modelId="{B035C106-71C2-4929-9E6E-A796B82C3908}" type="parTrans" cxnId="{939A6844-0F2C-4FE1-A8C9-CD5771528BF3}">
      <dgm:prSet/>
      <dgm:spPr/>
      <dgm:t>
        <a:bodyPr/>
        <a:lstStyle/>
        <a:p>
          <a:endParaRPr lang="en-US"/>
        </a:p>
      </dgm:t>
    </dgm:pt>
    <dgm:pt modelId="{707FE0C0-9D3F-49E9-BE3A-D0DDA508229D}" type="sibTrans" cxnId="{939A6844-0F2C-4FE1-A8C9-CD5771528BF3}">
      <dgm:prSet/>
      <dgm:spPr>
        <a:blipFill rotWithShape="1">
          <a:blip xmlns:r="http://schemas.openxmlformats.org/officeDocument/2006/relationships" r:embed="rId3"/>
          <a:srcRect/>
          <a:stretch>
            <a:fillRect l="-14000" r="-14000"/>
          </a:stretch>
        </a:blipFill>
        <a:ln>
          <a:solidFill>
            <a:srgbClr val="166382"/>
          </a:solidFill>
        </a:ln>
      </dgm:spPr>
      <dgm:t>
        <a:bodyPr/>
        <a:lstStyle/>
        <a:p>
          <a:endParaRPr lang="en-US"/>
        </a:p>
      </dgm:t>
    </dgm:pt>
    <dgm:pt modelId="{D3334A5D-F1EF-4A9E-A4A5-E3344E132C0E}">
      <dgm:prSet custT="1"/>
      <dgm:spPr>
        <a:solidFill>
          <a:srgbClr val="166382"/>
        </a:solidFill>
        <a:ln>
          <a:solidFill>
            <a:srgbClr val="166382"/>
          </a:solidFill>
        </a:ln>
      </dgm:spPr>
      <dgm:t>
        <a:bodyPr/>
        <a:lstStyle/>
        <a:p>
          <a:r>
            <a:rPr lang="en-US" sz="1100" b="1" dirty="0"/>
            <a:t>Install Separated Bike Lanes</a:t>
          </a:r>
          <a:endParaRPr lang="en-US" sz="1100" dirty="0"/>
        </a:p>
      </dgm:t>
    </dgm:pt>
    <dgm:pt modelId="{84F45C85-3443-4A01-9BFB-AF9782F84600}" type="parTrans" cxnId="{E4962D97-2BCB-4702-ACE0-04A34686806D}">
      <dgm:prSet/>
      <dgm:spPr/>
      <dgm:t>
        <a:bodyPr/>
        <a:lstStyle/>
        <a:p>
          <a:endParaRPr lang="en-US"/>
        </a:p>
      </dgm:t>
    </dgm:pt>
    <dgm:pt modelId="{AA2AA0E0-F2C6-486A-AD6F-96D687F156E7}" type="sibTrans" cxnId="{E4962D97-2BCB-4702-ACE0-04A34686806D}">
      <dgm:prSet/>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a:solidFill>
            <a:srgbClr val="166382"/>
          </a:solidFill>
        </a:ln>
      </dgm:spPr>
      <dgm:t>
        <a:bodyPr/>
        <a:lstStyle/>
        <a:p>
          <a:endParaRPr lang="en-US"/>
        </a:p>
      </dgm:t>
    </dgm:pt>
    <dgm:pt modelId="{AB69258E-82CA-4855-B256-E092A7F0F111}">
      <dgm:prSet custT="1"/>
      <dgm:spPr>
        <a:solidFill>
          <a:srgbClr val="166382"/>
        </a:solidFill>
        <a:ln>
          <a:solidFill>
            <a:srgbClr val="166382"/>
          </a:solidFill>
        </a:ln>
      </dgm:spPr>
      <dgm:t>
        <a:bodyPr/>
        <a:lstStyle/>
        <a:p>
          <a:r>
            <a:rPr lang="en-US" sz="1100" b="1" dirty="0"/>
            <a:t>High-Visibility Crosswalk Markings</a:t>
          </a:r>
        </a:p>
      </dgm:t>
    </dgm:pt>
    <dgm:pt modelId="{B9EDF76A-0820-441A-A48F-0F0629CE4FD5}" type="parTrans" cxnId="{A877BE70-3547-4725-9985-432AC84C44C9}">
      <dgm:prSet/>
      <dgm:spPr/>
      <dgm:t>
        <a:bodyPr/>
        <a:lstStyle/>
        <a:p>
          <a:endParaRPr lang="en-US"/>
        </a:p>
      </dgm:t>
    </dgm:pt>
    <dgm:pt modelId="{DD4C6CA9-92A0-4975-9875-34D51C184C35}" type="sibTrans" cxnId="{A877BE70-3547-4725-9985-432AC84C44C9}">
      <dgm:prSet/>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a:ln>
          <a:solidFill>
            <a:srgbClr val="166382"/>
          </a:solidFill>
        </a:ln>
      </dgm:spPr>
      <dgm:t>
        <a:bodyPr/>
        <a:lstStyle/>
        <a:p>
          <a:endParaRPr lang="en-US"/>
        </a:p>
      </dgm:t>
    </dgm:pt>
    <dgm:pt modelId="{2192A559-6669-479F-B132-A38483E6D863}">
      <dgm:prSet custT="1"/>
      <dgm:spPr>
        <a:solidFill>
          <a:srgbClr val="166382"/>
        </a:solidFill>
        <a:ln>
          <a:solidFill>
            <a:srgbClr val="166382"/>
          </a:solidFill>
        </a:ln>
      </dgm:spPr>
      <dgm:t>
        <a:bodyPr/>
        <a:lstStyle/>
        <a:p>
          <a:r>
            <a:rPr lang="en-US" sz="1100" b="1" dirty="0"/>
            <a:t>Red light violation cameras</a:t>
          </a:r>
          <a:endParaRPr lang="en-US" sz="1100" dirty="0"/>
        </a:p>
      </dgm:t>
    </dgm:pt>
    <dgm:pt modelId="{9C6633F3-78D7-431A-9E2A-D180E3F6D8E3}" type="parTrans" cxnId="{50FD89C5-6CCE-4F7E-B12F-FE8CF4062567}">
      <dgm:prSet/>
      <dgm:spPr/>
      <dgm:t>
        <a:bodyPr/>
        <a:lstStyle/>
        <a:p>
          <a:endParaRPr lang="en-US"/>
        </a:p>
      </dgm:t>
    </dgm:pt>
    <dgm:pt modelId="{C6724F6A-5D4B-4761-AB35-4306C7AE5EDE}" type="sibTrans" cxnId="{50FD89C5-6CCE-4F7E-B12F-FE8CF4062567}">
      <dgm:prSet/>
      <dgm:spPr>
        <a:blipFill rotWithShape="1">
          <a:blip xmlns:r="http://schemas.openxmlformats.org/officeDocument/2006/relationships" r:embed="rId6"/>
          <a:srcRect/>
          <a:stretch>
            <a:fillRect l="-14000" r="-14000"/>
          </a:stretch>
        </a:blipFill>
        <a:ln>
          <a:solidFill>
            <a:srgbClr val="166382"/>
          </a:solidFill>
        </a:ln>
      </dgm:spPr>
      <dgm:t>
        <a:bodyPr/>
        <a:lstStyle/>
        <a:p>
          <a:endParaRPr lang="en-US"/>
        </a:p>
      </dgm:t>
    </dgm:pt>
    <dgm:pt modelId="{41F598BC-A8F0-4868-BFAB-7F367B647F78}">
      <dgm:prSet custT="1"/>
      <dgm:spPr>
        <a:solidFill>
          <a:srgbClr val="166382"/>
        </a:solidFill>
        <a:ln>
          <a:solidFill>
            <a:srgbClr val="166382"/>
          </a:solidFill>
        </a:ln>
      </dgm:spPr>
      <dgm:t>
        <a:bodyPr/>
        <a:lstStyle/>
        <a:p>
          <a:r>
            <a:rPr lang="en-US" sz="1100" b="1" dirty="0"/>
            <a:t>Road Diet (Reduce travel lanes and add a two way left-turn / bike lanes)</a:t>
          </a:r>
          <a:endParaRPr lang="en-US" sz="1100" dirty="0"/>
        </a:p>
      </dgm:t>
    </dgm:pt>
    <dgm:pt modelId="{16963165-5A77-401D-AC6C-F7F3ED406654}" type="parTrans" cxnId="{0F0DBD26-1E43-49A1-B238-D0700A2782B6}">
      <dgm:prSet/>
      <dgm:spPr/>
      <dgm:t>
        <a:bodyPr/>
        <a:lstStyle/>
        <a:p>
          <a:endParaRPr lang="en-US"/>
        </a:p>
      </dgm:t>
    </dgm:pt>
    <dgm:pt modelId="{CD116100-7E9D-4656-9788-8A21B3DF9719}" type="sibTrans" cxnId="{0F0DBD26-1E43-49A1-B238-D0700A2782B6}">
      <dgm:prSet/>
      <dgm:spPr>
        <a:blipFill rotWithShape="1">
          <a:blip xmlns:r="http://schemas.openxmlformats.org/officeDocument/2006/relationships" r:embed="rId7"/>
          <a:srcRect/>
          <a:stretch>
            <a:fillRect l="-14000" r="-14000"/>
          </a:stretch>
        </a:blipFill>
        <a:ln>
          <a:solidFill>
            <a:srgbClr val="166382"/>
          </a:solidFill>
        </a:ln>
      </dgm:spPr>
      <dgm:t>
        <a:bodyPr/>
        <a:lstStyle/>
        <a:p>
          <a:endParaRPr lang="en-US"/>
        </a:p>
      </dgm:t>
    </dgm:pt>
    <dgm:pt modelId="{B7FA65E7-5274-4A35-9675-AF48F8B39464}">
      <dgm:prSet custT="1"/>
      <dgm:spPr>
        <a:solidFill>
          <a:srgbClr val="166382"/>
        </a:solidFill>
        <a:ln>
          <a:solidFill>
            <a:srgbClr val="166382"/>
          </a:solidFill>
        </a:ln>
      </dgm:spPr>
      <dgm:t>
        <a:bodyPr/>
        <a:lstStyle/>
        <a:p>
          <a:r>
            <a:rPr lang="en-US" sz="1100" b="1" dirty="0"/>
            <a:t>Concrete Curb Extensions (Bulb-Outs)</a:t>
          </a:r>
        </a:p>
      </dgm:t>
    </dgm:pt>
    <dgm:pt modelId="{B082FA28-32C8-43A5-8114-9EF17627B8AD}" type="parTrans" cxnId="{DAFF0D2A-E75F-45E4-97E6-2B2DE911B7E5}">
      <dgm:prSet/>
      <dgm:spPr/>
      <dgm:t>
        <a:bodyPr/>
        <a:lstStyle/>
        <a:p>
          <a:endParaRPr lang="en-US"/>
        </a:p>
      </dgm:t>
    </dgm:pt>
    <dgm:pt modelId="{345475B4-B73D-43C9-8B8F-13ADA2EBF0BC}" type="sibTrans" cxnId="{DAFF0D2A-E75F-45E4-97E6-2B2DE911B7E5}">
      <dgm:prSet/>
      <dgm:spPr>
        <a:blipFill rotWithShape="1">
          <a:blip xmlns:r="http://schemas.openxmlformats.org/officeDocument/2006/relationships" r:embed="rId8"/>
          <a:srcRect/>
          <a:stretch>
            <a:fillRect l="-10000" r="-10000"/>
          </a:stretch>
        </a:blipFill>
        <a:ln>
          <a:solidFill>
            <a:srgbClr val="166382"/>
          </a:solidFill>
        </a:ln>
      </dgm:spPr>
      <dgm:t>
        <a:bodyPr/>
        <a:lstStyle/>
        <a:p>
          <a:endParaRPr lang="en-US"/>
        </a:p>
      </dgm:t>
    </dgm:pt>
    <dgm:pt modelId="{673977BD-D6B8-4F56-B1FC-555423086900}" type="pres">
      <dgm:prSet presAssocID="{B49C9CC0-18E7-4E2D-915D-ADEBD94ADA3D}" presName="Name0" presStyleCnt="0">
        <dgm:presLayoutVars>
          <dgm:chMax val="21"/>
          <dgm:chPref val="21"/>
        </dgm:presLayoutVars>
      </dgm:prSet>
      <dgm:spPr/>
    </dgm:pt>
    <dgm:pt modelId="{4E918525-1C78-44C0-8D27-85E7D8184133}" type="pres">
      <dgm:prSet presAssocID="{205B989B-6573-4621-B362-7BF36BF5135A}" presName="text1" presStyleCnt="0"/>
      <dgm:spPr/>
    </dgm:pt>
    <dgm:pt modelId="{25F17403-57A7-4D71-8A60-64D201F2C177}" type="pres">
      <dgm:prSet presAssocID="{205B989B-6573-4621-B362-7BF36BF5135A}" presName="textRepeatNode" presStyleLbl="alignNode1" presStyleIdx="0" presStyleCnt="8">
        <dgm:presLayoutVars>
          <dgm:chMax val="0"/>
          <dgm:chPref val="0"/>
          <dgm:bulletEnabled val="1"/>
        </dgm:presLayoutVars>
      </dgm:prSet>
      <dgm:spPr/>
    </dgm:pt>
    <dgm:pt modelId="{C4A6739D-A265-47D5-AF35-236C5E28B5B0}" type="pres">
      <dgm:prSet presAssocID="{205B989B-6573-4621-B362-7BF36BF5135A}" presName="textaccent1" presStyleCnt="0"/>
      <dgm:spPr/>
    </dgm:pt>
    <dgm:pt modelId="{36797D1D-61D4-4084-8A3C-3803365C035F}" type="pres">
      <dgm:prSet presAssocID="{205B989B-6573-4621-B362-7BF36BF5135A}" presName="accentRepeatNode" presStyleLbl="solidAlignAcc1" presStyleIdx="0" presStyleCnt="16"/>
      <dgm:spPr>
        <a:ln>
          <a:solidFill>
            <a:srgbClr val="166382"/>
          </a:solidFill>
        </a:ln>
      </dgm:spPr>
    </dgm:pt>
    <dgm:pt modelId="{FB3D502C-C6EC-4094-9BA6-A793C8246C12}" type="pres">
      <dgm:prSet presAssocID="{AED3BD49-A8E4-4312-97CE-C78BE4D07253}" presName="image1" presStyleCnt="0"/>
      <dgm:spPr/>
    </dgm:pt>
    <dgm:pt modelId="{B3D5DA4D-8E5B-4DE4-8D13-1FE32BF7B31B}" type="pres">
      <dgm:prSet presAssocID="{AED3BD49-A8E4-4312-97CE-C78BE4D07253}" presName="imageRepeatNode" presStyleLbl="alignAcc1" presStyleIdx="0" presStyleCnt="8"/>
      <dgm:spPr/>
    </dgm:pt>
    <dgm:pt modelId="{E273144D-3AE5-4341-8C68-B533B6FDF827}" type="pres">
      <dgm:prSet presAssocID="{AED3BD49-A8E4-4312-97CE-C78BE4D07253}" presName="imageaccent1" presStyleCnt="0"/>
      <dgm:spPr/>
    </dgm:pt>
    <dgm:pt modelId="{6DBD7F4A-D9F2-453E-A302-8D9F4A564BEC}" type="pres">
      <dgm:prSet presAssocID="{AED3BD49-A8E4-4312-97CE-C78BE4D07253}" presName="accentRepeatNode" presStyleLbl="solidAlignAcc1" presStyleIdx="1" presStyleCnt="16"/>
      <dgm:spPr>
        <a:ln>
          <a:solidFill>
            <a:srgbClr val="166382"/>
          </a:solidFill>
        </a:ln>
      </dgm:spPr>
    </dgm:pt>
    <dgm:pt modelId="{07E90737-F415-4A45-9C5C-02C21E6B0559}" type="pres">
      <dgm:prSet presAssocID="{CCA16BFD-A9A4-4654-838B-0C8FEC784F0A}" presName="text2" presStyleCnt="0"/>
      <dgm:spPr/>
    </dgm:pt>
    <dgm:pt modelId="{FBBCF87E-1ADC-4F5F-B896-36AB5D697DF0}" type="pres">
      <dgm:prSet presAssocID="{CCA16BFD-A9A4-4654-838B-0C8FEC784F0A}" presName="textRepeatNode" presStyleLbl="alignNode1" presStyleIdx="1" presStyleCnt="8">
        <dgm:presLayoutVars>
          <dgm:chMax val="0"/>
          <dgm:chPref val="0"/>
          <dgm:bulletEnabled val="1"/>
        </dgm:presLayoutVars>
      </dgm:prSet>
      <dgm:spPr/>
    </dgm:pt>
    <dgm:pt modelId="{ACCFBABA-8081-4065-A2A1-EC7BA0D418A5}" type="pres">
      <dgm:prSet presAssocID="{CCA16BFD-A9A4-4654-838B-0C8FEC784F0A}" presName="textaccent2" presStyleCnt="0"/>
      <dgm:spPr/>
    </dgm:pt>
    <dgm:pt modelId="{2022367B-B117-4EE6-A4CC-B3166E9707E0}" type="pres">
      <dgm:prSet presAssocID="{CCA16BFD-A9A4-4654-838B-0C8FEC784F0A}" presName="accentRepeatNode" presStyleLbl="solidAlignAcc1" presStyleIdx="2" presStyleCnt="16"/>
      <dgm:spPr>
        <a:ln>
          <a:solidFill>
            <a:srgbClr val="166382"/>
          </a:solidFill>
        </a:ln>
      </dgm:spPr>
    </dgm:pt>
    <dgm:pt modelId="{7E41A9A6-9F34-4FD8-9294-E538931AA9ED}" type="pres">
      <dgm:prSet presAssocID="{31BB5CDB-3609-48C1-93BE-60814C61439F}" presName="image2" presStyleCnt="0"/>
      <dgm:spPr/>
    </dgm:pt>
    <dgm:pt modelId="{4F25D3ED-ABF8-4C8A-972B-76FCD04CAB04}" type="pres">
      <dgm:prSet presAssocID="{31BB5CDB-3609-48C1-93BE-60814C61439F}" presName="imageRepeatNode" presStyleLbl="alignAcc1" presStyleIdx="1" presStyleCnt="8" custLinFactNeighborX="-2678" custLinFactNeighborY="780"/>
      <dgm:spPr/>
    </dgm:pt>
    <dgm:pt modelId="{972E9906-7D2A-44C6-91E2-3AF5FF7883E5}" type="pres">
      <dgm:prSet presAssocID="{31BB5CDB-3609-48C1-93BE-60814C61439F}" presName="imageaccent2" presStyleCnt="0"/>
      <dgm:spPr/>
    </dgm:pt>
    <dgm:pt modelId="{AD8299CD-11E4-44D8-B9A8-A10114543B7D}" type="pres">
      <dgm:prSet presAssocID="{31BB5CDB-3609-48C1-93BE-60814C61439F}" presName="accentRepeatNode" presStyleLbl="solidAlignAcc1" presStyleIdx="3" presStyleCnt="16" custLinFactNeighborX="11507"/>
      <dgm:spPr>
        <a:ln>
          <a:solidFill>
            <a:srgbClr val="166382"/>
          </a:solidFill>
        </a:ln>
      </dgm:spPr>
    </dgm:pt>
    <dgm:pt modelId="{8BC630E7-D09A-4187-9128-93E7C539492D}" type="pres">
      <dgm:prSet presAssocID="{2246BC28-DD66-4BD2-B7AB-901A9214ABDA}" presName="text3" presStyleCnt="0"/>
      <dgm:spPr/>
    </dgm:pt>
    <dgm:pt modelId="{3E381944-D719-4548-A3C0-4616707DFB01}" type="pres">
      <dgm:prSet presAssocID="{2246BC28-DD66-4BD2-B7AB-901A9214ABDA}" presName="textRepeatNode" presStyleLbl="alignNode1" presStyleIdx="2" presStyleCnt="8">
        <dgm:presLayoutVars>
          <dgm:chMax val="0"/>
          <dgm:chPref val="0"/>
          <dgm:bulletEnabled val="1"/>
        </dgm:presLayoutVars>
      </dgm:prSet>
      <dgm:spPr/>
    </dgm:pt>
    <dgm:pt modelId="{D1EFDCFB-E8F0-4742-8F3D-64E615740B7B}" type="pres">
      <dgm:prSet presAssocID="{2246BC28-DD66-4BD2-B7AB-901A9214ABDA}" presName="textaccent3" presStyleCnt="0"/>
      <dgm:spPr/>
    </dgm:pt>
    <dgm:pt modelId="{7944C3A9-245F-4E12-AAE6-F2BE89D2EB79}" type="pres">
      <dgm:prSet presAssocID="{2246BC28-DD66-4BD2-B7AB-901A9214ABDA}" presName="accentRepeatNode" presStyleLbl="solidAlignAcc1" presStyleIdx="4" presStyleCnt="16"/>
      <dgm:spPr>
        <a:ln>
          <a:solidFill>
            <a:srgbClr val="166382"/>
          </a:solidFill>
        </a:ln>
      </dgm:spPr>
    </dgm:pt>
    <dgm:pt modelId="{4D8D5433-7449-4D1A-A3C5-8B2CD3459430}" type="pres">
      <dgm:prSet presAssocID="{707FE0C0-9D3F-49E9-BE3A-D0DDA508229D}" presName="image3" presStyleCnt="0"/>
      <dgm:spPr/>
    </dgm:pt>
    <dgm:pt modelId="{E42F9DF0-0142-4182-8C70-777D276401AB}" type="pres">
      <dgm:prSet presAssocID="{707FE0C0-9D3F-49E9-BE3A-D0DDA508229D}" presName="imageRepeatNode" presStyleLbl="alignAcc1" presStyleIdx="2" presStyleCnt="8" custLinFactNeighborX="-669" custLinFactNeighborY="1560"/>
      <dgm:spPr/>
    </dgm:pt>
    <dgm:pt modelId="{EBA4F1F4-9C3B-4E99-9FEE-B6A409AC7B64}" type="pres">
      <dgm:prSet presAssocID="{707FE0C0-9D3F-49E9-BE3A-D0DDA508229D}" presName="imageaccent3" presStyleCnt="0"/>
      <dgm:spPr/>
    </dgm:pt>
    <dgm:pt modelId="{C9D03CA7-FB49-4666-B7A9-9F00825AFB89}" type="pres">
      <dgm:prSet presAssocID="{707FE0C0-9D3F-49E9-BE3A-D0DDA508229D}" presName="accentRepeatNode" presStyleLbl="solidAlignAcc1" presStyleIdx="5" presStyleCnt="16"/>
      <dgm:spPr>
        <a:ln>
          <a:solidFill>
            <a:srgbClr val="166382"/>
          </a:solidFill>
        </a:ln>
      </dgm:spPr>
    </dgm:pt>
    <dgm:pt modelId="{EE5F345A-FAED-459A-9E26-94872C27D56B}" type="pres">
      <dgm:prSet presAssocID="{D3334A5D-F1EF-4A9E-A4A5-E3344E132C0E}" presName="text4" presStyleCnt="0"/>
      <dgm:spPr/>
    </dgm:pt>
    <dgm:pt modelId="{3B9276CA-D105-4FD8-9AFD-03DA77B688E4}" type="pres">
      <dgm:prSet presAssocID="{D3334A5D-F1EF-4A9E-A4A5-E3344E132C0E}" presName="textRepeatNode" presStyleLbl="alignNode1" presStyleIdx="3" presStyleCnt="8">
        <dgm:presLayoutVars>
          <dgm:chMax val="0"/>
          <dgm:chPref val="0"/>
          <dgm:bulletEnabled val="1"/>
        </dgm:presLayoutVars>
      </dgm:prSet>
      <dgm:spPr/>
    </dgm:pt>
    <dgm:pt modelId="{EBF19262-ADCD-4F40-B8EA-AEB96316E27D}" type="pres">
      <dgm:prSet presAssocID="{D3334A5D-F1EF-4A9E-A4A5-E3344E132C0E}" presName="textaccent4" presStyleCnt="0"/>
      <dgm:spPr/>
    </dgm:pt>
    <dgm:pt modelId="{63E110A7-9624-4C9E-AA94-6436F5571639}" type="pres">
      <dgm:prSet presAssocID="{D3334A5D-F1EF-4A9E-A4A5-E3344E132C0E}" presName="accentRepeatNode" presStyleLbl="solidAlignAcc1" presStyleIdx="6" presStyleCnt="16"/>
      <dgm:spPr>
        <a:ln>
          <a:solidFill>
            <a:srgbClr val="166382"/>
          </a:solidFill>
        </a:ln>
      </dgm:spPr>
    </dgm:pt>
    <dgm:pt modelId="{60D39B33-8F25-4597-903B-F7BEA0221725}" type="pres">
      <dgm:prSet presAssocID="{AA2AA0E0-F2C6-486A-AD6F-96D687F156E7}" presName="image4" presStyleCnt="0"/>
      <dgm:spPr/>
    </dgm:pt>
    <dgm:pt modelId="{36F0D494-4E8B-43C4-A7C2-35E65979C1BA}" type="pres">
      <dgm:prSet presAssocID="{AA2AA0E0-F2C6-486A-AD6F-96D687F156E7}" presName="imageRepeatNode" presStyleLbl="alignAcc1" presStyleIdx="3" presStyleCnt="8" custLinFactNeighborX="-498" custLinFactNeighborY="257"/>
      <dgm:spPr/>
    </dgm:pt>
    <dgm:pt modelId="{DFF4CFE5-B160-43A5-8CA2-48F73F211ADC}" type="pres">
      <dgm:prSet presAssocID="{AA2AA0E0-F2C6-486A-AD6F-96D687F156E7}" presName="imageaccent4" presStyleCnt="0"/>
      <dgm:spPr/>
    </dgm:pt>
    <dgm:pt modelId="{74764D0F-C06D-499B-AAEB-3F2D88E2BCAB}" type="pres">
      <dgm:prSet presAssocID="{AA2AA0E0-F2C6-486A-AD6F-96D687F156E7}" presName="accentRepeatNode" presStyleLbl="solidAlignAcc1" presStyleIdx="7" presStyleCnt="16" custLinFactNeighborX="5753" custLinFactNeighborY="26623"/>
      <dgm:spPr>
        <a:ln>
          <a:solidFill>
            <a:srgbClr val="166382"/>
          </a:solidFill>
        </a:ln>
      </dgm:spPr>
    </dgm:pt>
    <dgm:pt modelId="{C152F18A-9FB7-4947-A960-D8D24AFFCCCF}" type="pres">
      <dgm:prSet presAssocID="{AB69258E-82CA-4855-B256-E092A7F0F111}" presName="text5" presStyleCnt="0"/>
      <dgm:spPr/>
    </dgm:pt>
    <dgm:pt modelId="{A24824B9-BAD3-4BA5-A892-F60977D95E01}" type="pres">
      <dgm:prSet presAssocID="{AB69258E-82CA-4855-B256-E092A7F0F111}" presName="textRepeatNode" presStyleLbl="alignNode1" presStyleIdx="4" presStyleCnt="8">
        <dgm:presLayoutVars>
          <dgm:chMax val="0"/>
          <dgm:chPref val="0"/>
          <dgm:bulletEnabled val="1"/>
        </dgm:presLayoutVars>
      </dgm:prSet>
      <dgm:spPr/>
    </dgm:pt>
    <dgm:pt modelId="{BDD63671-1FFF-4F27-8BAC-8E257985F7A7}" type="pres">
      <dgm:prSet presAssocID="{AB69258E-82CA-4855-B256-E092A7F0F111}" presName="textaccent5" presStyleCnt="0"/>
      <dgm:spPr/>
    </dgm:pt>
    <dgm:pt modelId="{A020110A-6E02-4E55-9BB0-8AAF1F9137F7}" type="pres">
      <dgm:prSet presAssocID="{AB69258E-82CA-4855-B256-E092A7F0F111}" presName="accentRepeatNode" presStyleLbl="solidAlignAcc1" presStyleIdx="8" presStyleCnt="16"/>
      <dgm:spPr>
        <a:ln>
          <a:solidFill>
            <a:srgbClr val="166382"/>
          </a:solidFill>
        </a:ln>
      </dgm:spPr>
    </dgm:pt>
    <dgm:pt modelId="{12B73DE3-4E6A-475F-96B2-6550E44714F8}" type="pres">
      <dgm:prSet presAssocID="{DD4C6CA9-92A0-4975-9875-34D51C184C35}" presName="image5" presStyleCnt="0"/>
      <dgm:spPr/>
    </dgm:pt>
    <dgm:pt modelId="{DFAF4A83-575D-46CC-A093-C02E14DFAE05}" type="pres">
      <dgm:prSet presAssocID="{DD4C6CA9-92A0-4975-9875-34D51C184C35}" presName="imageRepeatNode" presStyleLbl="alignAcc1" presStyleIdx="4" presStyleCnt="8"/>
      <dgm:spPr/>
    </dgm:pt>
    <dgm:pt modelId="{D7146A14-EBB9-414A-A526-ED438E757D66}" type="pres">
      <dgm:prSet presAssocID="{DD4C6CA9-92A0-4975-9875-34D51C184C35}" presName="imageaccent5" presStyleCnt="0"/>
      <dgm:spPr/>
    </dgm:pt>
    <dgm:pt modelId="{F0206190-FA10-4DC9-85A7-099DCBEFE1E6}" type="pres">
      <dgm:prSet presAssocID="{DD4C6CA9-92A0-4975-9875-34D51C184C35}" presName="accentRepeatNode" presStyleLbl="solidAlignAcc1" presStyleIdx="9" presStyleCnt="16"/>
      <dgm:spPr>
        <a:ln>
          <a:solidFill>
            <a:srgbClr val="166382"/>
          </a:solidFill>
        </a:ln>
      </dgm:spPr>
    </dgm:pt>
    <dgm:pt modelId="{8FE72B82-E23F-4AF9-8FBE-85248228F00D}" type="pres">
      <dgm:prSet presAssocID="{2192A559-6669-479F-B132-A38483E6D863}" presName="text6" presStyleCnt="0"/>
      <dgm:spPr/>
    </dgm:pt>
    <dgm:pt modelId="{2D704931-A15D-4350-9D75-8086DE044CF4}" type="pres">
      <dgm:prSet presAssocID="{2192A559-6669-479F-B132-A38483E6D863}" presName="textRepeatNode" presStyleLbl="alignNode1" presStyleIdx="5" presStyleCnt="8">
        <dgm:presLayoutVars>
          <dgm:chMax val="0"/>
          <dgm:chPref val="0"/>
          <dgm:bulletEnabled val="1"/>
        </dgm:presLayoutVars>
      </dgm:prSet>
      <dgm:spPr/>
    </dgm:pt>
    <dgm:pt modelId="{FDA25317-49FD-4B7E-AC16-9405423DD2BA}" type="pres">
      <dgm:prSet presAssocID="{2192A559-6669-479F-B132-A38483E6D863}" presName="textaccent6" presStyleCnt="0"/>
      <dgm:spPr/>
    </dgm:pt>
    <dgm:pt modelId="{C02EA57F-D232-4224-9506-8483FE0A4B78}" type="pres">
      <dgm:prSet presAssocID="{2192A559-6669-479F-B132-A38483E6D863}" presName="accentRepeatNode" presStyleLbl="solidAlignAcc1" presStyleIdx="10" presStyleCnt="16" custLinFactNeighborY="-26622"/>
      <dgm:spPr>
        <a:ln>
          <a:solidFill>
            <a:srgbClr val="166382"/>
          </a:solidFill>
        </a:ln>
      </dgm:spPr>
    </dgm:pt>
    <dgm:pt modelId="{F9DFD758-8F84-4F74-9F0E-69115CC300F6}" type="pres">
      <dgm:prSet presAssocID="{C6724F6A-5D4B-4761-AB35-4306C7AE5EDE}" presName="image6" presStyleCnt="0"/>
      <dgm:spPr/>
    </dgm:pt>
    <dgm:pt modelId="{75DF2D10-6568-422B-9495-37C6BE04FBD7}" type="pres">
      <dgm:prSet presAssocID="{C6724F6A-5D4B-4761-AB35-4306C7AE5EDE}" presName="imageRepeatNode" presStyleLbl="alignAcc1" presStyleIdx="5" presStyleCnt="8"/>
      <dgm:spPr/>
    </dgm:pt>
    <dgm:pt modelId="{5BDDB676-B86D-4FAD-B255-2BDE865D364E}" type="pres">
      <dgm:prSet presAssocID="{C6724F6A-5D4B-4761-AB35-4306C7AE5EDE}" presName="imageaccent6" presStyleCnt="0"/>
      <dgm:spPr/>
    </dgm:pt>
    <dgm:pt modelId="{8659E216-6307-4453-8513-A4E88B09DF0C}" type="pres">
      <dgm:prSet presAssocID="{C6724F6A-5D4B-4761-AB35-4306C7AE5EDE}" presName="accentRepeatNode" presStyleLbl="solidAlignAcc1" presStyleIdx="11" presStyleCnt="16" custLinFactNeighborX="-17260" custLinFactNeighborY="-6656"/>
      <dgm:spPr>
        <a:ln>
          <a:solidFill>
            <a:srgbClr val="166382"/>
          </a:solidFill>
        </a:ln>
      </dgm:spPr>
    </dgm:pt>
    <dgm:pt modelId="{E8AE9981-1782-4B5F-BE04-4811804D5D85}" type="pres">
      <dgm:prSet presAssocID="{41F598BC-A8F0-4868-BFAB-7F367B647F78}" presName="text7" presStyleCnt="0"/>
      <dgm:spPr/>
    </dgm:pt>
    <dgm:pt modelId="{5A7584CD-057C-40AE-9AE1-C224BDA7E279}" type="pres">
      <dgm:prSet presAssocID="{41F598BC-A8F0-4868-BFAB-7F367B647F78}" presName="textRepeatNode" presStyleLbl="alignNode1" presStyleIdx="6" presStyleCnt="8">
        <dgm:presLayoutVars>
          <dgm:chMax val="0"/>
          <dgm:chPref val="0"/>
          <dgm:bulletEnabled val="1"/>
        </dgm:presLayoutVars>
      </dgm:prSet>
      <dgm:spPr/>
    </dgm:pt>
    <dgm:pt modelId="{41A8E35B-7FEF-4DB0-8488-13351B693B73}" type="pres">
      <dgm:prSet presAssocID="{41F598BC-A8F0-4868-BFAB-7F367B647F78}" presName="textaccent7" presStyleCnt="0"/>
      <dgm:spPr/>
    </dgm:pt>
    <dgm:pt modelId="{E924622A-FB93-477C-B794-150C27C3FF3F}" type="pres">
      <dgm:prSet presAssocID="{41F598BC-A8F0-4868-BFAB-7F367B647F78}" presName="accentRepeatNode" presStyleLbl="solidAlignAcc1" presStyleIdx="12" presStyleCnt="16"/>
      <dgm:spPr>
        <a:ln>
          <a:solidFill>
            <a:srgbClr val="166382"/>
          </a:solidFill>
        </a:ln>
      </dgm:spPr>
    </dgm:pt>
    <dgm:pt modelId="{99C19959-416B-4AE3-AFA7-A5E8E51B57BA}" type="pres">
      <dgm:prSet presAssocID="{CD116100-7E9D-4656-9788-8A21B3DF9719}" presName="image7" presStyleCnt="0"/>
      <dgm:spPr/>
    </dgm:pt>
    <dgm:pt modelId="{08618656-140B-488A-9908-5CD83D41F4D0}" type="pres">
      <dgm:prSet presAssocID="{CD116100-7E9D-4656-9788-8A21B3DF9719}" presName="imageRepeatNode" presStyleLbl="alignAcc1" presStyleIdx="6" presStyleCnt="8" custLinFactNeighborX="-670" custLinFactNeighborY="-2340"/>
      <dgm:spPr/>
    </dgm:pt>
    <dgm:pt modelId="{C1036FD8-FE5B-482C-8177-817F6CAF79F6}" type="pres">
      <dgm:prSet presAssocID="{CD116100-7E9D-4656-9788-8A21B3DF9719}" presName="imageaccent7" presStyleCnt="0"/>
      <dgm:spPr/>
    </dgm:pt>
    <dgm:pt modelId="{81B200D3-B3CD-4A66-A921-A2A54974DB8E}" type="pres">
      <dgm:prSet presAssocID="{CD116100-7E9D-4656-9788-8A21B3DF9719}" presName="accentRepeatNode" presStyleLbl="solidAlignAcc1" presStyleIdx="13" presStyleCnt="16"/>
      <dgm:spPr>
        <a:ln>
          <a:solidFill>
            <a:srgbClr val="166382"/>
          </a:solidFill>
        </a:ln>
      </dgm:spPr>
    </dgm:pt>
    <dgm:pt modelId="{EBE963C0-F2E2-45B3-BF8D-6E1C7FBE1744}" type="pres">
      <dgm:prSet presAssocID="{B7FA65E7-5274-4A35-9675-AF48F8B39464}" presName="text8" presStyleCnt="0"/>
      <dgm:spPr/>
    </dgm:pt>
    <dgm:pt modelId="{0903CE0F-BDA7-473A-8B23-883AE25158A7}" type="pres">
      <dgm:prSet presAssocID="{B7FA65E7-5274-4A35-9675-AF48F8B39464}" presName="textRepeatNode" presStyleLbl="alignNode1" presStyleIdx="7" presStyleCnt="8" custLinFactNeighborX="-83700" custLinFactNeighborY="51845">
        <dgm:presLayoutVars>
          <dgm:chMax val="0"/>
          <dgm:chPref val="0"/>
          <dgm:bulletEnabled val="1"/>
        </dgm:presLayoutVars>
      </dgm:prSet>
      <dgm:spPr/>
    </dgm:pt>
    <dgm:pt modelId="{1DFCD8DC-BA6D-4D6D-BA19-82CEE41F067C}" type="pres">
      <dgm:prSet presAssocID="{B7FA65E7-5274-4A35-9675-AF48F8B39464}" presName="textaccent8" presStyleCnt="0"/>
      <dgm:spPr/>
    </dgm:pt>
    <dgm:pt modelId="{A50E50F5-923C-4511-86C3-078C883E6E7A}" type="pres">
      <dgm:prSet presAssocID="{B7FA65E7-5274-4A35-9675-AF48F8B39464}" presName="accentRepeatNode" presStyleLbl="solidAlignAcc1" presStyleIdx="14" presStyleCnt="16" custLinFactY="-100000" custLinFactNeighborX="68983" custLinFactNeighborY="-181709"/>
      <dgm:spPr>
        <a:ln>
          <a:solidFill>
            <a:srgbClr val="166382"/>
          </a:solidFill>
        </a:ln>
      </dgm:spPr>
    </dgm:pt>
    <dgm:pt modelId="{AF6D3851-2A5A-4494-8BCA-4C6271F76CAA}" type="pres">
      <dgm:prSet presAssocID="{345475B4-B73D-43C9-8B8F-13ADA2EBF0BC}" presName="image8" presStyleCnt="0"/>
      <dgm:spPr/>
    </dgm:pt>
    <dgm:pt modelId="{BD0835DB-986D-48C2-A66B-3EBC9476F20F}" type="pres">
      <dgm:prSet presAssocID="{345475B4-B73D-43C9-8B8F-13ADA2EBF0BC}" presName="imageRepeatNode" presStyleLbl="alignAcc1" presStyleIdx="7" presStyleCnt="8" custLinFactNeighborX="85331" custLinFactNeighborY="-59049"/>
      <dgm:spPr/>
    </dgm:pt>
    <dgm:pt modelId="{99431475-C6C4-4561-B914-B7E8344A2D53}" type="pres">
      <dgm:prSet presAssocID="{345475B4-B73D-43C9-8B8F-13ADA2EBF0BC}" presName="imageaccent8" presStyleCnt="0"/>
      <dgm:spPr/>
    </dgm:pt>
    <dgm:pt modelId="{CBC55878-E971-4CF1-BA96-69D4EB0F2117}" type="pres">
      <dgm:prSet presAssocID="{345475B4-B73D-43C9-8B8F-13ADA2EBF0BC}" presName="accentRepeatNode" presStyleLbl="solidAlignAcc1" presStyleIdx="15" presStyleCnt="16" custLinFactNeighborX="-34521"/>
      <dgm:spPr>
        <a:ln>
          <a:solidFill>
            <a:srgbClr val="166382"/>
          </a:solidFill>
        </a:ln>
      </dgm:spPr>
    </dgm:pt>
  </dgm:ptLst>
  <dgm:cxnLst>
    <dgm:cxn modelId="{2389D207-B301-45C1-BF47-FED553ABFE28}" srcId="{B49C9CC0-18E7-4E2D-915D-ADEBD94ADA3D}" destId="{205B989B-6573-4621-B362-7BF36BF5135A}" srcOrd="0" destOrd="0" parTransId="{00792F7B-8084-4AA7-802B-9678B6CF57DE}" sibTransId="{AED3BD49-A8E4-4312-97CE-C78BE4D07253}"/>
    <dgm:cxn modelId="{465F500C-900B-478C-9B51-11419B668E48}" srcId="{B49C9CC0-18E7-4E2D-915D-ADEBD94ADA3D}" destId="{CCA16BFD-A9A4-4654-838B-0C8FEC784F0A}" srcOrd="1" destOrd="0" parTransId="{529F311A-5454-48B3-A494-7EF2C686FF1E}" sibTransId="{31BB5CDB-3609-48C1-93BE-60814C61439F}"/>
    <dgm:cxn modelId="{A080ED0C-0045-444B-A40E-6FBD3BF00CD1}" type="presOf" srcId="{AED3BD49-A8E4-4312-97CE-C78BE4D07253}" destId="{B3D5DA4D-8E5B-4DE4-8D13-1FE32BF7B31B}" srcOrd="0" destOrd="0" presId="urn:microsoft.com/office/officeart/2008/layout/HexagonCluster"/>
    <dgm:cxn modelId="{3E94921A-F7BE-4446-BE37-E697AF9D11FF}" type="presOf" srcId="{205B989B-6573-4621-B362-7BF36BF5135A}" destId="{25F17403-57A7-4D71-8A60-64D201F2C177}" srcOrd="0" destOrd="0" presId="urn:microsoft.com/office/officeart/2008/layout/HexagonCluster"/>
    <dgm:cxn modelId="{0F0DBD26-1E43-49A1-B238-D0700A2782B6}" srcId="{B49C9CC0-18E7-4E2D-915D-ADEBD94ADA3D}" destId="{41F598BC-A8F0-4868-BFAB-7F367B647F78}" srcOrd="6" destOrd="0" parTransId="{16963165-5A77-401D-AC6C-F7F3ED406654}" sibTransId="{CD116100-7E9D-4656-9788-8A21B3DF9719}"/>
    <dgm:cxn modelId="{DAFF0D2A-E75F-45E4-97E6-2B2DE911B7E5}" srcId="{B49C9CC0-18E7-4E2D-915D-ADEBD94ADA3D}" destId="{B7FA65E7-5274-4A35-9675-AF48F8B39464}" srcOrd="7" destOrd="0" parTransId="{B082FA28-32C8-43A5-8114-9EF17627B8AD}" sibTransId="{345475B4-B73D-43C9-8B8F-13ADA2EBF0BC}"/>
    <dgm:cxn modelId="{8BAE052D-76FE-49CC-AB55-245B20A65A46}" type="presOf" srcId="{B7FA65E7-5274-4A35-9675-AF48F8B39464}" destId="{0903CE0F-BDA7-473A-8B23-883AE25158A7}" srcOrd="0" destOrd="0" presId="urn:microsoft.com/office/officeart/2008/layout/HexagonCluster"/>
    <dgm:cxn modelId="{101BBE30-1A10-450E-B351-1B91B0B12E5E}" type="presOf" srcId="{2192A559-6669-479F-B132-A38483E6D863}" destId="{2D704931-A15D-4350-9D75-8086DE044CF4}" srcOrd="0" destOrd="0" presId="urn:microsoft.com/office/officeart/2008/layout/HexagonCluster"/>
    <dgm:cxn modelId="{939A6844-0F2C-4FE1-A8C9-CD5771528BF3}" srcId="{B49C9CC0-18E7-4E2D-915D-ADEBD94ADA3D}" destId="{2246BC28-DD66-4BD2-B7AB-901A9214ABDA}" srcOrd="2" destOrd="0" parTransId="{B035C106-71C2-4929-9E6E-A796B82C3908}" sibTransId="{707FE0C0-9D3F-49E9-BE3A-D0DDA508229D}"/>
    <dgm:cxn modelId="{A1A61947-8FFA-4D97-BA0F-9B64D584D03F}" type="presOf" srcId="{D3334A5D-F1EF-4A9E-A4A5-E3344E132C0E}" destId="{3B9276CA-D105-4FD8-9AFD-03DA77B688E4}" srcOrd="0" destOrd="0" presId="urn:microsoft.com/office/officeart/2008/layout/HexagonCluster"/>
    <dgm:cxn modelId="{B85DAE6C-7013-4D67-B0A4-15F2626B8137}" type="presOf" srcId="{CD116100-7E9D-4656-9788-8A21B3DF9719}" destId="{08618656-140B-488A-9908-5CD83D41F4D0}" srcOrd="0" destOrd="0" presId="urn:microsoft.com/office/officeart/2008/layout/HexagonCluster"/>
    <dgm:cxn modelId="{F424BE6F-5DE3-405E-BA3B-FC2E7F535D8F}" type="presOf" srcId="{AB69258E-82CA-4855-B256-E092A7F0F111}" destId="{A24824B9-BAD3-4BA5-A892-F60977D95E01}" srcOrd="0" destOrd="0" presId="urn:microsoft.com/office/officeart/2008/layout/HexagonCluster"/>
    <dgm:cxn modelId="{A877BE70-3547-4725-9985-432AC84C44C9}" srcId="{B49C9CC0-18E7-4E2D-915D-ADEBD94ADA3D}" destId="{AB69258E-82CA-4855-B256-E092A7F0F111}" srcOrd="4" destOrd="0" parTransId="{B9EDF76A-0820-441A-A48F-0F0629CE4FD5}" sibTransId="{DD4C6CA9-92A0-4975-9875-34D51C184C35}"/>
    <dgm:cxn modelId="{A1CC4277-DC57-4BED-BCA8-6D5D2DCE0FEB}" type="presOf" srcId="{2246BC28-DD66-4BD2-B7AB-901A9214ABDA}" destId="{3E381944-D719-4548-A3C0-4616707DFB01}" srcOrd="0" destOrd="0" presId="urn:microsoft.com/office/officeart/2008/layout/HexagonCluster"/>
    <dgm:cxn modelId="{09BAA877-81D8-4188-926F-AC933062CD64}" type="presOf" srcId="{345475B4-B73D-43C9-8B8F-13ADA2EBF0BC}" destId="{BD0835DB-986D-48C2-A66B-3EBC9476F20F}" srcOrd="0" destOrd="0" presId="urn:microsoft.com/office/officeart/2008/layout/HexagonCluster"/>
    <dgm:cxn modelId="{347D657A-8F41-475A-8CF7-33FDC6DC1118}" type="presOf" srcId="{AA2AA0E0-F2C6-486A-AD6F-96D687F156E7}" destId="{36F0D494-4E8B-43C4-A7C2-35E65979C1BA}" srcOrd="0" destOrd="0" presId="urn:microsoft.com/office/officeart/2008/layout/HexagonCluster"/>
    <dgm:cxn modelId="{2E3FE191-C1AD-4994-A4FA-7273A4E305AA}" type="presOf" srcId="{B49C9CC0-18E7-4E2D-915D-ADEBD94ADA3D}" destId="{673977BD-D6B8-4F56-B1FC-555423086900}" srcOrd="0" destOrd="0" presId="urn:microsoft.com/office/officeart/2008/layout/HexagonCluster"/>
    <dgm:cxn modelId="{F4D9C196-C92E-40E5-9E48-9C847CDD2BD6}" type="presOf" srcId="{41F598BC-A8F0-4868-BFAB-7F367B647F78}" destId="{5A7584CD-057C-40AE-9AE1-C224BDA7E279}" srcOrd="0" destOrd="0" presId="urn:microsoft.com/office/officeart/2008/layout/HexagonCluster"/>
    <dgm:cxn modelId="{E4962D97-2BCB-4702-ACE0-04A34686806D}" srcId="{B49C9CC0-18E7-4E2D-915D-ADEBD94ADA3D}" destId="{D3334A5D-F1EF-4A9E-A4A5-E3344E132C0E}" srcOrd="3" destOrd="0" parTransId="{84F45C85-3443-4A01-9BFB-AF9782F84600}" sibTransId="{AA2AA0E0-F2C6-486A-AD6F-96D687F156E7}"/>
    <dgm:cxn modelId="{824EEF98-A4F1-40CB-9A79-77B2993FF4CE}" type="presOf" srcId="{31BB5CDB-3609-48C1-93BE-60814C61439F}" destId="{4F25D3ED-ABF8-4C8A-972B-76FCD04CAB04}" srcOrd="0" destOrd="0" presId="urn:microsoft.com/office/officeart/2008/layout/HexagonCluster"/>
    <dgm:cxn modelId="{6A7624A1-8150-4085-9057-5DDC63816B58}" type="presOf" srcId="{DD4C6CA9-92A0-4975-9875-34D51C184C35}" destId="{DFAF4A83-575D-46CC-A093-C02E14DFAE05}" srcOrd="0" destOrd="0" presId="urn:microsoft.com/office/officeart/2008/layout/HexagonCluster"/>
    <dgm:cxn modelId="{672D38A1-C88D-4C1D-8D05-66459D462E6A}" type="presOf" srcId="{CCA16BFD-A9A4-4654-838B-0C8FEC784F0A}" destId="{FBBCF87E-1ADC-4F5F-B896-36AB5D697DF0}" srcOrd="0" destOrd="0" presId="urn:microsoft.com/office/officeart/2008/layout/HexagonCluster"/>
    <dgm:cxn modelId="{F78916AF-62A0-44CB-88EA-8F1D719F6357}" type="presOf" srcId="{C6724F6A-5D4B-4761-AB35-4306C7AE5EDE}" destId="{75DF2D10-6568-422B-9495-37C6BE04FBD7}" srcOrd="0" destOrd="0" presId="urn:microsoft.com/office/officeart/2008/layout/HexagonCluster"/>
    <dgm:cxn modelId="{50FD89C5-6CCE-4F7E-B12F-FE8CF4062567}" srcId="{B49C9CC0-18E7-4E2D-915D-ADEBD94ADA3D}" destId="{2192A559-6669-479F-B132-A38483E6D863}" srcOrd="5" destOrd="0" parTransId="{9C6633F3-78D7-431A-9E2A-D180E3F6D8E3}" sibTransId="{C6724F6A-5D4B-4761-AB35-4306C7AE5EDE}"/>
    <dgm:cxn modelId="{B9CF80FD-68E6-42A8-99BC-67B79B6EED84}" type="presOf" srcId="{707FE0C0-9D3F-49E9-BE3A-D0DDA508229D}" destId="{E42F9DF0-0142-4182-8C70-777D276401AB}" srcOrd="0" destOrd="0" presId="urn:microsoft.com/office/officeart/2008/layout/HexagonCluster"/>
    <dgm:cxn modelId="{BC52FB02-1393-4AFC-8465-8D1105C27E17}" type="presParOf" srcId="{673977BD-D6B8-4F56-B1FC-555423086900}" destId="{4E918525-1C78-44C0-8D27-85E7D8184133}" srcOrd="0" destOrd="0" presId="urn:microsoft.com/office/officeart/2008/layout/HexagonCluster"/>
    <dgm:cxn modelId="{75CD36E8-7838-474D-810B-CFB8E8B477CC}" type="presParOf" srcId="{4E918525-1C78-44C0-8D27-85E7D8184133}" destId="{25F17403-57A7-4D71-8A60-64D201F2C177}" srcOrd="0" destOrd="0" presId="urn:microsoft.com/office/officeart/2008/layout/HexagonCluster"/>
    <dgm:cxn modelId="{CCE15597-8219-42E9-96B3-E9652915C917}" type="presParOf" srcId="{673977BD-D6B8-4F56-B1FC-555423086900}" destId="{C4A6739D-A265-47D5-AF35-236C5E28B5B0}" srcOrd="1" destOrd="0" presId="urn:microsoft.com/office/officeart/2008/layout/HexagonCluster"/>
    <dgm:cxn modelId="{6B91F736-EDA1-4444-99D9-377018E3F2EC}" type="presParOf" srcId="{C4A6739D-A265-47D5-AF35-236C5E28B5B0}" destId="{36797D1D-61D4-4084-8A3C-3803365C035F}" srcOrd="0" destOrd="0" presId="urn:microsoft.com/office/officeart/2008/layout/HexagonCluster"/>
    <dgm:cxn modelId="{363739F7-D1EE-4D92-B18D-4ECD9389D3CC}" type="presParOf" srcId="{673977BD-D6B8-4F56-B1FC-555423086900}" destId="{FB3D502C-C6EC-4094-9BA6-A793C8246C12}" srcOrd="2" destOrd="0" presId="urn:microsoft.com/office/officeart/2008/layout/HexagonCluster"/>
    <dgm:cxn modelId="{4139328F-D70B-4A3B-808B-912D43BB66B6}" type="presParOf" srcId="{FB3D502C-C6EC-4094-9BA6-A793C8246C12}" destId="{B3D5DA4D-8E5B-4DE4-8D13-1FE32BF7B31B}" srcOrd="0" destOrd="0" presId="urn:microsoft.com/office/officeart/2008/layout/HexagonCluster"/>
    <dgm:cxn modelId="{720A51E7-1A3A-4693-95D7-1007C38D460C}" type="presParOf" srcId="{673977BD-D6B8-4F56-B1FC-555423086900}" destId="{E273144D-3AE5-4341-8C68-B533B6FDF827}" srcOrd="3" destOrd="0" presId="urn:microsoft.com/office/officeart/2008/layout/HexagonCluster"/>
    <dgm:cxn modelId="{183EF073-361A-443C-AB5B-B4150978AAAA}" type="presParOf" srcId="{E273144D-3AE5-4341-8C68-B533B6FDF827}" destId="{6DBD7F4A-D9F2-453E-A302-8D9F4A564BEC}" srcOrd="0" destOrd="0" presId="urn:microsoft.com/office/officeart/2008/layout/HexagonCluster"/>
    <dgm:cxn modelId="{6E3B08E4-C155-4208-BB61-2B2E0B63A752}" type="presParOf" srcId="{673977BD-D6B8-4F56-B1FC-555423086900}" destId="{07E90737-F415-4A45-9C5C-02C21E6B0559}" srcOrd="4" destOrd="0" presId="urn:microsoft.com/office/officeart/2008/layout/HexagonCluster"/>
    <dgm:cxn modelId="{016B65D8-86C9-4F76-9992-8CF541269828}" type="presParOf" srcId="{07E90737-F415-4A45-9C5C-02C21E6B0559}" destId="{FBBCF87E-1ADC-4F5F-B896-36AB5D697DF0}" srcOrd="0" destOrd="0" presId="urn:microsoft.com/office/officeart/2008/layout/HexagonCluster"/>
    <dgm:cxn modelId="{FCC8AE07-6B70-477D-A393-F484C346DDF3}" type="presParOf" srcId="{673977BD-D6B8-4F56-B1FC-555423086900}" destId="{ACCFBABA-8081-4065-A2A1-EC7BA0D418A5}" srcOrd="5" destOrd="0" presId="urn:microsoft.com/office/officeart/2008/layout/HexagonCluster"/>
    <dgm:cxn modelId="{9571C631-BCE5-4C02-829C-F892BF8AE778}" type="presParOf" srcId="{ACCFBABA-8081-4065-A2A1-EC7BA0D418A5}" destId="{2022367B-B117-4EE6-A4CC-B3166E9707E0}" srcOrd="0" destOrd="0" presId="urn:microsoft.com/office/officeart/2008/layout/HexagonCluster"/>
    <dgm:cxn modelId="{8FA4142D-3987-4AB2-A377-15C492BB73F6}" type="presParOf" srcId="{673977BD-D6B8-4F56-B1FC-555423086900}" destId="{7E41A9A6-9F34-4FD8-9294-E538931AA9ED}" srcOrd="6" destOrd="0" presId="urn:microsoft.com/office/officeart/2008/layout/HexagonCluster"/>
    <dgm:cxn modelId="{52B582E1-5369-4563-9A1C-A8C119367751}" type="presParOf" srcId="{7E41A9A6-9F34-4FD8-9294-E538931AA9ED}" destId="{4F25D3ED-ABF8-4C8A-972B-76FCD04CAB04}" srcOrd="0" destOrd="0" presId="urn:microsoft.com/office/officeart/2008/layout/HexagonCluster"/>
    <dgm:cxn modelId="{CB1E9765-1886-406D-AC53-AC1904BFE5AF}" type="presParOf" srcId="{673977BD-D6B8-4F56-B1FC-555423086900}" destId="{972E9906-7D2A-44C6-91E2-3AF5FF7883E5}" srcOrd="7" destOrd="0" presId="urn:microsoft.com/office/officeart/2008/layout/HexagonCluster"/>
    <dgm:cxn modelId="{E7D5A7A4-1BA2-41C9-B98C-5DF150A83B69}" type="presParOf" srcId="{972E9906-7D2A-44C6-91E2-3AF5FF7883E5}" destId="{AD8299CD-11E4-44D8-B9A8-A10114543B7D}" srcOrd="0" destOrd="0" presId="urn:microsoft.com/office/officeart/2008/layout/HexagonCluster"/>
    <dgm:cxn modelId="{B1EC37E1-C6BD-40D5-84DB-73CC5A19F780}" type="presParOf" srcId="{673977BD-D6B8-4F56-B1FC-555423086900}" destId="{8BC630E7-D09A-4187-9128-93E7C539492D}" srcOrd="8" destOrd="0" presId="urn:microsoft.com/office/officeart/2008/layout/HexagonCluster"/>
    <dgm:cxn modelId="{6B489ABA-374E-4A12-9AD2-1F340BA775DB}" type="presParOf" srcId="{8BC630E7-D09A-4187-9128-93E7C539492D}" destId="{3E381944-D719-4548-A3C0-4616707DFB01}" srcOrd="0" destOrd="0" presId="urn:microsoft.com/office/officeart/2008/layout/HexagonCluster"/>
    <dgm:cxn modelId="{CB9B03FC-ED22-413E-87FB-2BA3A92A259F}" type="presParOf" srcId="{673977BD-D6B8-4F56-B1FC-555423086900}" destId="{D1EFDCFB-E8F0-4742-8F3D-64E615740B7B}" srcOrd="9" destOrd="0" presId="urn:microsoft.com/office/officeart/2008/layout/HexagonCluster"/>
    <dgm:cxn modelId="{0B70CA26-85A1-4F8C-9209-C6DC0692D43C}" type="presParOf" srcId="{D1EFDCFB-E8F0-4742-8F3D-64E615740B7B}" destId="{7944C3A9-245F-4E12-AAE6-F2BE89D2EB79}" srcOrd="0" destOrd="0" presId="urn:microsoft.com/office/officeart/2008/layout/HexagonCluster"/>
    <dgm:cxn modelId="{C7DCE99B-C54D-4A22-A7B1-456725435A6E}" type="presParOf" srcId="{673977BD-D6B8-4F56-B1FC-555423086900}" destId="{4D8D5433-7449-4D1A-A3C5-8B2CD3459430}" srcOrd="10" destOrd="0" presId="urn:microsoft.com/office/officeart/2008/layout/HexagonCluster"/>
    <dgm:cxn modelId="{DFFC94B7-B13A-4E05-BE7C-9C2DC79D9EA3}" type="presParOf" srcId="{4D8D5433-7449-4D1A-A3C5-8B2CD3459430}" destId="{E42F9DF0-0142-4182-8C70-777D276401AB}" srcOrd="0" destOrd="0" presId="urn:microsoft.com/office/officeart/2008/layout/HexagonCluster"/>
    <dgm:cxn modelId="{CEEEB6A9-369E-4C06-AAAF-29B243452AE7}" type="presParOf" srcId="{673977BD-D6B8-4F56-B1FC-555423086900}" destId="{EBA4F1F4-9C3B-4E99-9FEE-B6A409AC7B64}" srcOrd="11" destOrd="0" presId="urn:microsoft.com/office/officeart/2008/layout/HexagonCluster"/>
    <dgm:cxn modelId="{93FDBA5B-4661-4129-B148-C9419AA0998D}" type="presParOf" srcId="{EBA4F1F4-9C3B-4E99-9FEE-B6A409AC7B64}" destId="{C9D03CA7-FB49-4666-B7A9-9F00825AFB89}" srcOrd="0" destOrd="0" presId="urn:microsoft.com/office/officeart/2008/layout/HexagonCluster"/>
    <dgm:cxn modelId="{0A63A1FA-CBE9-4C22-B9FA-DBAC5B4E224F}" type="presParOf" srcId="{673977BD-D6B8-4F56-B1FC-555423086900}" destId="{EE5F345A-FAED-459A-9E26-94872C27D56B}" srcOrd="12" destOrd="0" presId="urn:microsoft.com/office/officeart/2008/layout/HexagonCluster"/>
    <dgm:cxn modelId="{3D04D664-3496-4AD1-BE92-8C4DBF22C4B7}" type="presParOf" srcId="{EE5F345A-FAED-459A-9E26-94872C27D56B}" destId="{3B9276CA-D105-4FD8-9AFD-03DA77B688E4}" srcOrd="0" destOrd="0" presId="urn:microsoft.com/office/officeart/2008/layout/HexagonCluster"/>
    <dgm:cxn modelId="{E3DC5ABA-45EF-4C68-BC6C-63C71F935531}" type="presParOf" srcId="{673977BD-D6B8-4F56-B1FC-555423086900}" destId="{EBF19262-ADCD-4F40-B8EA-AEB96316E27D}" srcOrd="13" destOrd="0" presId="urn:microsoft.com/office/officeart/2008/layout/HexagonCluster"/>
    <dgm:cxn modelId="{0768671A-B001-4E24-9CA1-37A7D3875BB8}" type="presParOf" srcId="{EBF19262-ADCD-4F40-B8EA-AEB96316E27D}" destId="{63E110A7-9624-4C9E-AA94-6436F5571639}" srcOrd="0" destOrd="0" presId="urn:microsoft.com/office/officeart/2008/layout/HexagonCluster"/>
    <dgm:cxn modelId="{02798235-F4DD-4CBA-AEDE-A03A1CE75020}" type="presParOf" srcId="{673977BD-D6B8-4F56-B1FC-555423086900}" destId="{60D39B33-8F25-4597-903B-F7BEA0221725}" srcOrd="14" destOrd="0" presId="urn:microsoft.com/office/officeart/2008/layout/HexagonCluster"/>
    <dgm:cxn modelId="{C3895025-2055-4DDA-B3F0-6AA1DE70E533}" type="presParOf" srcId="{60D39B33-8F25-4597-903B-F7BEA0221725}" destId="{36F0D494-4E8B-43C4-A7C2-35E65979C1BA}" srcOrd="0" destOrd="0" presId="urn:microsoft.com/office/officeart/2008/layout/HexagonCluster"/>
    <dgm:cxn modelId="{E13B730A-0C30-4168-B6BD-15EA88E600E2}" type="presParOf" srcId="{673977BD-D6B8-4F56-B1FC-555423086900}" destId="{DFF4CFE5-B160-43A5-8CA2-48F73F211ADC}" srcOrd="15" destOrd="0" presId="urn:microsoft.com/office/officeart/2008/layout/HexagonCluster"/>
    <dgm:cxn modelId="{0E883CE3-4F0A-424B-A100-B764532AC224}" type="presParOf" srcId="{DFF4CFE5-B160-43A5-8CA2-48F73F211ADC}" destId="{74764D0F-C06D-499B-AAEB-3F2D88E2BCAB}" srcOrd="0" destOrd="0" presId="urn:microsoft.com/office/officeart/2008/layout/HexagonCluster"/>
    <dgm:cxn modelId="{06DC19B3-EEC2-41BE-A575-2F874B291144}" type="presParOf" srcId="{673977BD-D6B8-4F56-B1FC-555423086900}" destId="{C152F18A-9FB7-4947-A960-D8D24AFFCCCF}" srcOrd="16" destOrd="0" presId="urn:microsoft.com/office/officeart/2008/layout/HexagonCluster"/>
    <dgm:cxn modelId="{6378E45F-C270-4278-B1E3-7F8E48D22953}" type="presParOf" srcId="{C152F18A-9FB7-4947-A960-D8D24AFFCCCF}" destId="{A24824B9-BAD3-4BA5-A892-F60977D95E01}" srcOrd="0" destOrd="0" presId="urn:microsoft.com/office/officeart/2008/layout/HexagonCluster"/>
    <dgm:cxn modelId="{525596E9-2023-442E-83BD-4EF76E8038BD}" type="presParOf" srcId="{673977BD-D6B8-4F56-B1FC-555423086900}" destId="{BDD63671-1FFF-4F27-8BAC-8E257985F7A7}" srcOrd="17" destOrd="0" presId="urn:microsoft.com/office/officeart/2008/layout/HexagonCluster"/>
    <dgm:cxn modelId="{8EB97938-D75C-4400-974D-ADF8D194B7D1}" type="presParOf" srcId="{BDD63671-1FFF-4F27-8BAC-8E257985F7A7}" destId="{A020110A-6E02-4E55-9BB0-8AAF1F9137F7}" srcOrd="0" destOrd="0" presId="urn:microsoft.com/office/officeart/2008/layout/HexagonCluster"/>
    <dgm:cxn modelId="{85579714-3427-4536-8B35-E6027A6B9BD0}" type="presParOf" srcId="{673977BD-D6B8-4F56-B1FC-555423086900}" destId="{12B73DE3-4E6A-475F-96B2-6550E44714F8}" srcOrd="18" destOrd="0" presId="urn:microsoft.com/office/officeart/2008/layout/HexagonCluster"/>
    <dgm:cxn modelId="{65B08A56-8C1C-4DEE-B130-43FFDC7736CA}" type="presParOf" srcId="{12B73DE3-4E6A-475F-96B2-6550E44714F8}" destId="{DFAF4A83-575D-46CC-A093-C02E14DFAE05}" srcOrd="0" destOrd="0" presId="urn:microsoft.com/office/officeart/2008/layout/HexagonCluster"/>
    <dgm:cxn modelId="{20F59DDD-D514-40E5-AC8A-223BB0B24745}" type="presParOf" srcId="{673977BD-D6B8-4F56-B1FC-555423086900}" destId="{D7146A14-EBB9-414A-A526-ED438E757D66}" srcOrd="19" destOrd="0" presId="urn:microsoft.com/office/officeart/2008/layout/HexagonCluster"/>
    <dgm:cxn modelId="{758201FC-798A-4FB3-B937-0A758B08CAA6}" type="presParOf" srcId="{D7146A14-EBB9-414A-A526-ED438E757D66}" destId="{F0206190-FA10-4DC9-85A7-099DCBEFE1E6}" srcOrd="0" destOrd="0" presId="urn:microsoft.com/office/officeart/2008/layout/HexagonCluster"/>
    <dgm:cxn modelId="{9DF227B8-6CD0-438D-A5AD-6CEB8E1A4677}" type="presParOf" srcId="{673977BD-D6B8-4F56-B1FC-555423086900}" destId="{8FE72B82-E23F-4AF9-8FBE-85248228F00D}" srcOrd="20" destOrd="0" presId="urn:microsoft.com/office/officeart/2008/layout/HexagonCluster"/>
    <dgm:cxn modelId="{7F0283C8-C5E7-4957-B8C0-8279B44C72B0}" type="presParOf" srcId="{8FE72B82-E23F-4AF9-8FBE-85248228F00D}" destId="{2D704931-A15D-4350-9D75-8086DE044CF4}" srcOrd="0" destOrd="0" presId="urn:microsoft.com/office/officeart/2008/layout/HexagonCluster"/>
    <dgm:cxn modelId="{D49381B6-584C-4662-BB83-D233121ADE21}" type="presParOf" srcId="{673977BD-D6B8-4F56-B1FC-555423086900}" destId="{FDA25317-49FD-4B7E-AC16-9405423DD2BA}" srcOrd="21" destOrd="0" presId="urn:microsoft.com/office/officeart/2008/layout/HexagonCluster"/>
    <dgm:cxn modelId="{E19D3442-00F6-4B28-9E8C-958E97239E71}" type="presParOf" srcId="{FDA25317-49FD-4B7E-AC16-9405423DD2BA}" destId="{C02EA57F-D232-4224-9506-8483FE0A4B78}" srcOrd="0" destOrd="0" presId="urn:microsoft.com/office/officeart/2008/layout/HexagonCluster"/>
    <dgm:cxn modelId="{38FF08E3-2185-45BA-9A55-C46AD25BFA91}" type="presParOf" srcId="{673977BD-D6B8-4F56-B1FC-555423086900}" destId="{F9DFD758-8F84-4F74-9F0E-69115CC300F6}" srcOrd="22" destOrd="0" presId="urn:microsoft.com/office/officeart/2008/layout/HexagonCluster"/>
    <dgm:cxn modelId="{A2048A9D-C157-4164-9076-2B649FAC7AC0}" type="presParOf" srcId="{F9DFD758-8F84-4F74-9F0E-69115CC300F6}" destId="{75DF2D10-6568-422B-9495-37C6BE04FBD7}" srcOrd="0" destOrd="0" presId="urn:microsoft.com/office/officeart/2008/layout/HexagonCluster"/>
    <dgm:cxn modelId="{63C50EBC-90E6-465B-AF0B-9AFD17BEC7EC}" type="presParOf" srcId="{673977BD-D6B8-4F56-B1FC-555423086900}" destId="{5BDDB676-B86D-4FAD-B255-2BDE865D364E}" srcOrd="23" destOrd="0" presId="urn:microsoft.com/office/officeart/2008/layout/HexagonCluster"/>
    <dgm:cxn modelId="{BF0F51A4-9E09-46CA-A975-3F61C1008E8D}" type="presParOf" srcId="{5BDDB676-B86D-4FAD-B255-2BDE865D364E}" destId="{8659E216-6307-4453-8513-A4E88B09DF0C}" srcOrd="0" destOrd="0" presId="urn:microsoft.com/office/officeart/2008/layout/HexagonCluster"/>
    <dgm:cxn modelId="{0702A1D9-0E1D-4831-A82F-3F2683293A9F}" type="presParOf" srcId="{673977BD-D6B8-4F56-B1FC-555423086900}" destId="{E8AE9981-1782-4B5F-BE04-4811804D5D85}" srcOrd="24" destOrd="0" presId="urn:microsoft.com/office/officeart/2008/layout/HexagonCluster"/>
    <dgm:cxn modelId="{DD0243DD-7A4C-479D-B4A4-C9064FDB0A03}" type="presParOf" srcId="{E8AE9981-1782-4B5F-BE04-4811804D5D85}" destId="{5A7584CD-057C-40AE-9AE1-C224BDA7E279}" srcOrd="0" destOrd="0" presId="urn:microsoft.com/office/officeart/2008/layout/HexagonCluster"/>
    <dgm:cxn modelId="{7FF71DE5-B2ED-4ACD-83B6-A004DA8BE202}" type="presParOf" srcId="{673977BD-D6B8-4F56-B1FC-555423086900}" destId="{41A8E35B-7FEF-4DB0-8488-13351B693B73}" srcOrd="25" destOrd="0" presId="urn:microsoft.com/office/officeart/2008/layout/HexagonCluster"/>
    <dgm:cxn modelId="{CE0C3B30-1E23-4F3D-8253-F3D3D5EB0BBE}" type="presParOf" srcId="{41A8E35B-7FEF-4DB0-8488-13351B693B73}" destId="{E924622A-FB93-477C-B794-150C27C3FF3F}" srcOrd="0" destOrd="0" presId="urn:microsoft.com/office/officeart/2008/layout/HexagonCluster"/>
    <dgm:cxn modelId="{CCCF8A02-0B14-498A-B1B4-D3F5A97EEB64}" type="presParOf" srcId="{673977BD-D6B8-4F56-B1FC-555423086900}" destId="{99C19959-416B-4AE3-AFA7-A5E8E51B57BA}" srcOrd="26" destOrd="0" presId="urn:microsoft.com/office/officeart/2008/layout/HexagonCluster"/>
    <dgm:cxn modelId="{8F68C217-8A88-42DA-A6E5-F36718C3DFB8}" type="presParOf" srcId="{99C19959-416B-4AE3-AFA7-A5E8E51B57BA}" destId="{08618656-140B-488A-9908-5CD83D41F4D0}" srcOrd="0" destOrd="0" presId="urn:microsoft.com/office/officeart/2008/layout/HexagonCluster"/>
    <dgm:cxn modelId="{869D40AA-7168-4192-A812-EDFAC44EE7AF}" type="presParOf" srcId="{673977BD-D6B8-4F56-B1FC-555423086900}" destId="{C1036FD8-FE5B-482C-8177-817F6CAF79F6}" srcOrd="27" destOrd="0" presId="urn:microsoft.com/office/officeart/2008/layout/HexagonCluster"/>
    <dgm:cxn modelId="{C9FAFFE1-5DB4-4742-8EEE-585B58CDB06D}" type="presParOf" srcId="{C1036FD8-FE5B-482C-8177-817F6CAF79F6}" destId="{81B200D3-B3CD-4A66-A921-A2A54974DB8E}" srcOrd="0" destOrd="0" presId="urn:microsoft.com/office/officeart/2008/layout/HexagonCluster"/>
    <dgm:cxn modelId="{761A4552-8693-43FB-957F-9DDB654A40F6}" type="presParOf" srcId="{673977BD-D6B8-4F56-B1FC-555423086900}" destId="{EBE963C0-F2E2-45B3-BF8D-6E1C7FBE1744}" srcOrd="28" destOrd="0" presId="urn:microsoft.com/office/officeart/2008/layout/HexagonCluster"/>
    <dgm:cxn modelId="{48C19C50-4554-4D54-A99D-F423D06A3D95}" type="presParOf" srcId="{EBE963C0-F2E2-45B3-BF8D-6E1C7FBE1744}" destId="{0903CE0F-BDA7-473A-8B23-883AE25158A7}" srcOrd="0" destOrd="0" presId="urn:microsoft.com/office/officeart/2008/layout/HexagonCluster"/>
    <dgm:cxn modelId="{3C8C88CB-2FD4-4185-B0D7-598F8105578C}" type="presParOf" srcId="{673977BD-D6B8-4F56-B1FC-555423086900}" destId="{1DFCD8DC-BA6D-4D6D-BA19-82CEE41F067C}" srcOrd="29" destOrd="0" presId="urn:microsoft.com/office/officeart/2008/layout/HexagonCluster"/>
    <dgm:cxn modelId="{FF1B390C-722C-449B-AA07-559089B79700}" type="presParOf" srcId="{1DFCD8DC-BA6D-4D6D-BA19-82CEE41F067C}" destId="{A50E50F5-923C-4511-86C3-078C883E6E7A}" srcOrd="0" destOrd="0" presId="urn:microsoft.com/office/officeart/2008/layout/HexagonCluster"/>
    <dgm:cxn modelId="{D10D7C02-3867-472F-837A-B60FDB3303C0}" type="presParOf" srcId="{673977BD-D6B8-4F56-B1FC-555423086900}" destId="{AF6D3851-2A5A-4494-8BCA-4C6271F76CAA}" srcOrd="30" destOrd="0" presId="urn:microsoft.com/office/officeart/2008/layout/HexagonCluster"/>
    <dgm:cxn modelId="{1EF088B3-BBE5-4C15-B1AB-5FF82D1F50CC}" type="presParOf" srcId="{AF6D3851-2A5A-4494-8BCA-4C6271F76CAA}" destId="{BD0835DB-986D-48C2-A66B-3EBC9476F20F}" srcOrd="0" destOrd="0" presId="urn:microsoft.com/office/officeart/2008/layout/HexagonCluster"/>
    <dgm:cxn modelId="{35675467-03D2-4395-AD3D-BB9573ECCF3D}" type="presParOf" srcId="{673977BD-D6B8-4F56-B1FC-555423086900}" destId="{99431475-C6C4-4561-B914-B7E8344A2D53}" srcOrd="31" destOrd="0" presId="urn:microsoft.com/office/officeart/2008/layout/HexagonCluster"/>
    <dgm:cxn modelId="{3EDA8435-65F3-4BB2-905D-2C877344C1C0}" type="presParOf" srcId="{99431475-C6C4-4561-B914-B7E8344A2D53}" destId="{CBC55878-E971-4CF1-BA96-69D4EB0F2117}" srcOrd="0" destOrd="0" presId="urn:microsoft.com/office/officeart/2008/layout/HexagonCluster"/>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17403-57A7-4D71-8A60-64D201F2C177}">
      <dsp:nvSpPr>
        <dsp:cNvPr id="0" name=""/>
        <dsp:cNvSpPr/>
      </dsp:nvSpPr>
      <dsp:spPr>
        <a:xfrm>
          <a:off x="1737987" y="2188539"/>
          <a:ext cx="1534406" cy="1317107"/>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Intersection Collisions  </a:t>
          </a:r>
        </a:p>
        <a:p>
          <a:pPr marL="0" lvl="0" indent="0" algn="ctr" defTabSz="577850">
            <a:lnSpc>
              <a:spcPct val="90000"/>
            </a:lnSpc>
            <a:spcBef>
              <a:spcPct val="0"/>
            </a:spcBef>
            <a:spcAft>
              <a:spcPct val="35000"/>
            </a:spcAft>
            <a:buNone/>
          </a:pPr>
          <a:r>
            <a:rPr lang="en-US" sz="1300" b="1" i="0" kern="1200" baseline="0" dirty="0"/>
            <a:t>(667)</a:t>
          </a:r>
          <a:endParaRPr lang="en-US" sz="1300" b="1" kern="1200" dirty="0"/>
        </a:p>
      </dsp:txBody>
      <dsp:txXfrm>
        <a:off x="1975613" y="2392513"/>
        <a:ext cx="1059154" cy="909159"/>
      </dsp:txXfrm>
    </dsp:sp>
    <dsp:sp modelId="{36797D1D-61D4-4084-8A3C-3803365C035F}">
      <dsp:nvSpPr>
        <dsp:cNvPr id="0" name=""/>
        <dsp:cNvSpPr/>
      </dsp:nvSpPr>
      <dsp:spPr>
        <a:xfrm>
          <a:off x="1774836" y="2777628"/>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B3D5DA4D-8E5B-4DE4-8D13-1FE32BF7B31B}">
      <dsp:nvSpPr>
        <dsp:cNvPr id="0" name=""/>
        <dsp:cNvSpPr/>
      </dsp:nvSpPr>
      <dsp:spPr>
        <a:xfrm>
          <a:off x="418057" y="1460520"/>
          <a:ext cx="1534406" cy="1317107"/>
        </a:xfrm>
        <a:prstGeom prst="hexagon">
          <a:avLst>
            <a:gd name="adj" fmla="val 25000"/>
            <a:gd name="vf" fmla="val 115470"/>
          </a:avLst>
        </a:prstGeom>
        <a:blipFill>
          <a:blip xmlns:r="http://schemas.openxmlformats.org/officeDocument/2006/relationships" r:embed="rId1"/>
          <a:srcRect/>
          <a:stretch>
            <a:fillRect t="-8000" b="-8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6DBD7F4A-D9F2-453E-A302-8D9F4A564BEC}">
      <dsp:nvSpPr>
        <dsp:cNvPr id="0" name=""/>
        <dsp:cNvSpPr/>
      </dsp:nvSpPr>
      <dsp:spPr>
        <a:xfrm>
          <a:off x="1468710" y="2602843"/>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FBBCF87E-1ADC-4F5F-B896-36AB5D697DF0}">
      <dsp:nvSpPr>
        <dsp:cNvPr id="0" name=""/>
        <dsp:cNvSpPr/>
      </dsp:nvSpPr>
      <dsp:spPr>
        <a:xfrm>
          <a:off x="3057917" y="1456536"/>
          <a:ext cx="1534406" cy="1317107"/>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Broadside Collisions </a:t>
          </a:r>
        </a:p>
        <a:p>
          <a:pPr marL="0" lvl="0" indent="0" algn="ctr" defTabSz="577850">
            <a:lnSpc>
              <a:spcPct val="90000"/>
            </a:lnSpc>
            <a:spcBef>
              <a:spcPct val="0"/>
            </a:spcBef>
            <a:spcAft>
              <a:spcPct val="35000"/>
            </a:spcAft>
            <a:buNone/>
          </a:pPr>
          <a:r>
            <a:rPr lang="en-US" sz="1300" b="1" i="0" kern="1200" baseline="0" dirty="0"/>
            <a:t>(329)</a:t>
          </a:r>
          <a:endParaRPr lang="en-US" sz="1300" kern="1200" dirty="0"/>
        </a:p>
      </dsp:txBody>
      <dsp:txXfrm>
        <a:off x="3295543" y="1660510"/>
        <a:ext cx="1059154" cy="909159"/>
      </dsp:txXfrm>
    </dsp:sp>
    <dsp:sp modelId="{2022367B-B117-4EE6-A4CC-B3166E9707E0}">
      <dsp:nvSpPr>
        <dsp:cNvPr id="0" name=""/>
        <dsp:cNvSpPr/>
      </dsp:nvSpPr>
      <dsp:spPr>
        <a:xfrm>
          <a:off x="4114239" y="2595872"/>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4F25D3ED-ABF8-4C8A-972B-76FCD04CAB04}">
      <dsp:nvSpPr>
        <dsp:cNvPr id="0" name=""/>
        <dsp:cNvSpPr/>
      </dsp:nvSpPr>
      <dsp:spPr>
        <a:xfrm>
          <a:off x="4337701" y="2196323"/>
          <a:ext cx="1534406" cy="1317107"/>
        </a:xfrm>
        <a:prstGeom prst="hexagon">
          <a:avLst>
            <a:gd name="adj" fmla="val 25000"/>
            <a:gd name="vf" fmla="val 115470"/>
          </a:avLst>
        </a:prstGeom>
        <a:blipFill>
          <a:blip xmlns:r="http://schemas.openxmlformats.org/officeDocument/2006/relationships" r:embed="rId2"/>
          <a:srcRect/>
          <a:stretch>
            <a:fillRect t="-8000" b="-8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AD8299CD-11E4-44D8-B9A8-A10114543B7D}">
      <dsp:nvSpPr>
        <dsp:cNvPr id="0" name=""/>
        <dsp:cNvSpPr/>
      </dsp:nvSpPr>
      <dsp:spPr>
        <a:xfrm>
          <a:off x="4436189" y="2772150"/>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3E381944-D719-4548-A3C0-4616707DFB01}">
      <dsp:nvSpPr>
        <dsp:cNvPr id="0" name=""/>
        <dsp:cNvSpPr/>
      </dsp:nvSpPr>
      <dsp:spPr>
        <a:xfrm>
          <a:off x="1737987" y="732501"/>
          <a:ext cx="1534406" cy="1317107"/>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Unsafe Speed Collisions </a:t>
          </a:r>
        </a:p>
        <a:p>
          <a:pPr marL="0" lvl="0" indent="0" algn="ctr" defTabSz="577850">
            <a:lnSpc>
              <a:spcPct val="90000"/>
            </a:lnSpc>
            <a:spcBef>
              <a:spcPct val="0"/>
            </a:spcBef>
            <a:spcAft>
              <a:spcPct val="35000"/>
            </a:spcAft>
            <a:buNone/>
          </a:pPr>
          <a:r>
            <a:rPr lang="en-US" sz="1300" b="1" i="0" kern="1200" baseline="0" dirty="0"/>
            <a:t>(197)</a:t>
          </a:r>
          <a:endParaRPr lang="en-US" sz="1300" kern="1200" dirty="0"/>
        </a:p>
      </dsp:txBody>
      <dsp:txXfrm>
        <a:off x="1975613" y="936475"/>
        <a:ext cx="1059154" cy="909159"/>
      </dsp:txXfrm>
    </dsp:sp>
    <dsp:sp modelId="{7944C3A9-245F-4E12-AAE6-F2BE89D2EB79}">
      <dsp:nvSpPr>
        <dsp:cNvPr id="0" name=""/>
        <dsp:cNvSpPr/>
      </dsp:nvSpPr>
      <dsp:spPr>
        <a:xfrm>
          <a:off x="2782026" y="750427"/>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E42F9DF0-0142-4182-8C70-777D276401AB}">
      <dsp:nvSpPr>
        <dsp:cNvPr id="0" name=""/>
        <dsp:cNvSpPr/>
      </dsp:nvSpPr>
      <dsp:spPr>
        <a:xfrm>
          <a:off x="3047652" y="20546"/>
          <a:ext cx="1534406" cy="1317107"/>
        </a:xfrm>
        <a:prstGeom prst="hexagon">
          <a:avLst>
            <a:gd name="adj" fmla="val 25000"/>
            <a:gd name="vf" fmla="val 115470"/>
          </a:avLst>
        </a:prstGeom>
        <a:blipFill>
          <a:blip xmlns:r="http://schemas.openxmlformats.org/officeDocument/2006/relationships" r:embed="rId3"/>
          <a:srcRect/>
          <a:stretch>
            <a:fillRect t="-8000" b="-8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C9D03CA7-FB49-4666-B7A9-9F00825AFB89}">
      <dsp:nvSpPr>
        <dsp:cNvPr id="0" name=""/>
        <dsp:cNvSpPr/>
      </dsp:nvSpPr>
      <dsp:spPr>
        <a:xfrm>
          <a:off x="3102324" y="583610"/>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3B9276CA-D105-4FD8-9AFD-03DA77B688E4}">
      <dsp:nvSpPr>
        <dsp:cNvPr id="0" name=""/>
        <dsp:cNvSpPr/>
      </dsp:nvSpPr>
      <dsp:spPr>
        <a:xfrm>
          <a:off x="4378792" y="729513"/>
          <a:ext cx="1534406" cy="1317107"/>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Traffic Signs and Signal Violation Collisions (156)</a:t>
          </a:r>
          <a:endParaRPr lang="en-US" sz="1300" kern="1200" dirty="0"/>
        </a:p>
      </dsp:txBody>
      <dsp:txXfrm>
        <a:off x="4616418" y="933487"/>
        <a:ext cx="1059154" cy="909159"/>
      </dsp:txXfrm>
    </dsp:sp>
    <dsp:sp modelId="{63E110A7-9624-4C9E-AA94-6436F5571639}">
      <dsp:nvSpPr>
        <dsp:cNvPr id="0" name=""/>
        <dsp:cNvSpPr/>
      </dsp:nvSpPr>
      <dsp:spPr>
        <a:xfrm>
          <a:off x="5705336" y="1313123"/>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36F0D494-4E8B-43C4-A7C2-35E65979C1BA}">
      <dsp:nvSpPr>
        <dsp:cNvPr id="0" name=""/>
        <dsp:cNvSpPr/>
      </dsp:nvSpPr>
      <dsp:spPr>
        <a:xfrm>
          <a:off x="5667896" y="1465635"/>
          <a:ext cx="1534406" cy="1317107"/>
        </a:xfrm>
        <a:prstGeom prst="hexagon">
          <a:avLst>
            <a:gd name="adj" fmla="val 25000"/>
            <a:gd name="vf" fmla="val 115470"/>
          </a:avLst>
        </a:prstGeom>
        <a:blipFill>
          <a:blip xmlns:r="http://schemas.openxmlformats.org/officeDocument/2006/relationships" r:embed="rId4"/>
          <a:srcRect/>
          <a:stretch>
            <a:fillRect t="-8000" b="-8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74764D0F-C06D-499B-AAEB-3F2D88E2BCAB}">
      <dsp:nvSpPr>
        <dsp:cNvPr id="0" name=""/>
        <dsp:cNvSpPr/>
      </dsp:nvSpPr>
      <dsp:spPr>
        <a:xfrm>
          <a:off x="6007562" y="1534981"/>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A24824B9-BAD3-4BA5-A892-F60977D95E01}">
      <dsp:nvSpPr>
        <dsp:cNvPr id="0" name=""/>
        <dsp:cNvSpPr/>
      </dsp:nvSpPr>
      <dsp:spPr>
        <a:xfrm>
          <a:off x="5698722" y="13942"/>
          <a:ext cx="1534406" cy="1317107"/>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Bicycle Collisions </a:t>
          </a:r>
        </a:p>
        <a:p>
          <a:pPr marL="0" lvl="0" indent="0" algn="ctr" defTabSz="577850">
            <a:lnSpc>
              <a:spcPct val="90000"/>
            </a:lnSpc>
            <a:spcBef>
              <a:spcPct val="0"/>
            </a:spcBef>
            <a:spcAft>
              <a:spcPct val="35000"/>
            </a:spcAft>
            <a:buNone/>
          </a:pPr>
          <a:r>
            <a:rPr lang="en-US" sz="1300" b="1" i="0" kern="1200" baseline="0" dirty="0"/>
            <a:t>(129) </a:t>
          </a:r>
          <a:endParaRPr lang="en-US" sz="1300" b="1" kern="1200" dirty="0"/>
        </a:p>
      </dsp:txBody>
      <dsp:txXfrm>
        <a:off x="5936348" y="217916"/>
        <a:ext cx="1059154" cy="909159"/>
      </dsp:txXfrm>
    </dsp:sp>
    <dsp:sp modelId="{A020110A-6E02-4E55-9BB0-8AAF1F9137F7}">
      <dsp:nvSpPr>
        <dsp:cNvPr id="0" name=""/>
        <dsp:cNvSpPr/>
      </dsp:nvSpPr>
      <dsp:spPr>
        <a:xfrm>
          <a:off x="7025266" y="604525"/>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DFAF4A83-575D-46CC-A093-C02E14DFAE05}">
      <dsp:nvSpPr>
        <dsp:cNvPr id="0" name=""/>
        <dsp:cNvSpPr/>
      </dsp:nvSpPr>
      <dsp:spPr>
        <a:xfrm>
          <a:off x="7018652" y="748933"/>
          <a:ext cx="1534406" cy="1317107"/>
        </a:xfrm>
        <a:prstGeom prst="hexagon">
          <a:avLst>
            <a:gd name="adj" fmla="val 25000"/>
            <a:gd name="vf" fmla="val 115470"/>
          </a:avLst>
        </a:prstGeom>
        <a:blipFill>
          <a:blip xmlns:r="http://schemas.openxmlformats.org/officeDocument/2006/relationships" r:embed="rId5"/>
          <a:srcRect/>
          <a:stretch>
            <a:fillRect t="-8000" b="-8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F0206190-FA10-4DC9-85A7-099DCBEFE1E6}">
      <dsp:nvSpPr>
        <dsp:cNvPr id="0" name=""/>
        <dsp:cNvSpPr/>
      </dsp:nvSpPr>
      <dsp:spPr>
        <a:xfrm>
          <a:off x="7324777" y="778313"/>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2D704931-A15D-4350-9D75-8086DE044CF4}">
      <dsp:nvSpPr>
        <dsp:cNvPr id="0" name=""/>
        <dsp:cNvSpPr/>
      </dsp:nvSpPr>
      <dsp:spPr>
        <a:xfrm>
          <a:off x="7018652" y="2202980"/>
          <a:ext cx="1534406" cy="1317107"/>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Improper Turning Collisions </a:t>
          </a:r>
        </a:p>
        <a:p>
          <a:pPr marL="0" lvl="0" indent="0" algn="ctr" defTabSz="577850">
            <a:lnSpc>
              <a:spcPct val="90000"/>
            </a:lnSpc>
            <a:spcBef>
              <a:spcPct val="0"/>
            </a:spcBef>
            <a:spcAft>
              <a:spcPct val="35000"/>
            </a:spcAft>
            <a:buNone/>
          </a:pPr>
          <a:r>
            <a:rPr lang="en-US" sz="1300" b="1" i="0" kern="1200" baseline="0" dirty="0"/>
            <a:t>(108)</a:t>
          </a:r>
          <a:r>
            <a:rPr lang="en-US" sz="1300" b="0" i="0" kern="1200" baseline="0" dirty="0"/>
            <a:t> </a:t>
          </a:r>
          <a:endParaRPr lang="en-US" sz="1300" kern="1200" dirty="0"/>
        </a:p>
      </dsp:txBody>
      <dsp:txXfrm>
        <a:off x="7256278" y="2406954"/>
        <a:ext cx="1059154" cy="909159"/>
      </dsp:txXfrm>
    </dsp:sp>
    <dsp:sp modelId="{C02EA57F-D232-4224-9506-8483FE0A4B78}">
      <dsp:nvSpPr>
        <dsp:cNvPr id="0" name=""/>
        <dsp:cNvSpPr/>
      </dsp:nvSpPr>
      <dsp:spPr>
        <a:xfrm>
          <a:off x="7322888" y="3315661"/>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75DF2D10-6568-422B-9495-37C6BE04FBD7}">
      <dsp:nvSpPr>
        <dsp:cNvPr id="0" name=""/>
        <dsp:cNvSpPr/>
      </dsp:nvSpPr>
      <dsp:spPr>
        <a:xfrm>
          <a:off x="5698722" y="2924028"/>
          <a:ext cx="1534406" cy="1317107"/>
        </a:xfrm>
        <a:prstGeom prst="hexagon">
          <a:avLst>
            <a:gd name="adj" fmla="val 25000"/>
            <a:gd name="vf" fmla="val 115470"/>
          </a:avLst>
        </a:prstGeom>
        <a:blipFill>
          <a:blip xmlns:r="http://schemas.openxmlformats.org/officeDocument/2006/relationships" r:embed="rId6"/>
          <a:srcRect/>
          <a:stretch>
            <a:fillRect t="-8000" b="-8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8659E216-6307-4453-8513-A4E88B09DF0C}">
      <dsp:nvSpPr>
        <dsp:cNvPr id="0" name=""/>
        <dsp:cNvSpPr/>
      </dsp:nvSpPr>
      <dsp:spPr>
        <a:xfrm>
          <a:off x="7007672" y="3491887"/>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5A7584CD-057C-40AE-9AE1-C224BDA7E279}">
      <dsp:nvSpPr>
        <dsp:cNvPr id="0" name=""/>
        <dsp:cNvSpPr/>
      </dsp:nvSpPr>
      <dsp:spPr>
        <a:xfrm>
          <a:off x="3056972" y="2916061"/>
          <a:ext cx="1534406" cy="1317107"/>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DUI Collisions </a:t>
          </a:r>
        </a:p>
        <a:p>
          <a:pPr marL="0" lvl="0" indent="0" algn="ctr" defTabSz="577850">
            <a:lnSpc>
              <a:spcPct val="90000"/>
            </a:lnSpc>
            <a:spcBef>
              <a:spcPct val="0"/>
            </a:spcBef>
            <a:spcAft>
              <a:spcPct val="35000"/>
            </a:spcAft>
            <a:buNone/>
          </a:pPr>
          <a:r>
            <a:rPr lang="en-US" sz="1300" b="1" i="0" kern="1200" baseline="0" dirty="0"/>
            <a:t>(55)</a:t>
          </a:r>
          <a:endParaRPr lang="en-US" sz="1300" kern="1200" dirty="0"/>
        </a:p>
      </dsp:txBody>
      <dsp:txXfrm>
        <a:off x="3294598" y="3120035"/>
        <a:ext cx="1059154" cy="909159"/>
      </dsp:txXfrm>
    </dsp:sp>
    <dsp:sp modelId="{E924622A-FB93-477C-B794-150C27C3FF3F}">
      <dsp:nvSpPr>
        <dsp:cNvPr id="0" name=""/>
        <dsp:cNvSpPr/>
      </dsp:nvSpPr>
      <dsp:spPr>
        <a:xfrm>
          <a:off x="3101379" y="3499672"/>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08618656-140B-488A-9908-5CD83D41F4D0}">
      <dsp:nvSpPr>
        <dsp:cNvPr id="0" name=""/>
        <dsp:cNvSpPr/>
      </dsp:nvSpPr>
      <dsp:spPr>
        <a:xfrm>
          <a:off x="1726762" y="3617244"/>
          <a:ext cx="1534406" cy="1317107"/>
        </a:xfrm>
        <a:prstGeom prst="hexagon">
          <a:avLst>
            <a:gd name="adj" fmla="val 25000"/>
            <a:gd name="vf" fmla="val 115470"/>
          </a:avLst>
        </a:prstGeom>
        <a:blipFill>
          <a:blip xmlns:r="http://schemas.openxmlformats.org/officeDocument/2006/relationships" r:embed="rId7"/>
          <a:srcRect/>
          <a:stretch>
            <a:fillRect t="-8000" b="-8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81B200D3-B3CD-4A66-A921-A2A54974DB8E}">
      <dsp:nvSpPr>
        <dsp:cNvPr id="0" name=""/>
        <dsp:cNvSpPr/>
      </dsp:nvSpPr>
      <dsp:spPr>
        <a:xfrm>
          <a:off x="2781081" y="3666489"/>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0903CE0F-BDA7-473A-8B23-883AE25158A7}">
      <dsp:nvSpPr>
        <dsp:cNvPr id="0" name=""/>
        <dsp:cNvSpPr/>
      </dsp:nvSpPr>
      <dsp:spPr>
        <a:xfrm>
          <a:off x="8331968" y="2940959"/>
          <a:ext cx="1534406" cy="1317107"/>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Pedestrian Collisions </a:t>
          </a:r>
        </a:p>
        <a:p>
          <a:pPr marL="0" lvl="0" indent="0" algn="ctr" defTabSz="577850">
            <a:lnSpc>
              <a:spcPct val="90000"/>
            </a:lnSpc>
            <a:spcBef>
              <a:spcPct val="0"/>
            </a:spcBef>
            <a:spcAft>
              <a:spcPct val="35000"/>
            </a:spcAft>
            <a:buNone/>
          </a:pPr>
          <a:r>
            <a:rPr lang="en-US" sz="1300" b="1" kern="1200" dirty="0"/>
            <a:t>(</a:t>
          </a:r>
          <a:r>
            <a:rPr lang="en-US" sz="1300" b="1" i="0" kern="1200" baseline="0" dirty="0"/>
            <a:t>50) </a:t>
          </a:r>
          <a:endParaRPr lang="en-US" sz="1300" b="1" kern="1200" dirty="0"/>
        </a:p>
      </dsp:txBody>
      <dsp:txXfrm>
        <a:off x="8569594" y="3144933"/>
        <a:ext cx="1059154" cy="909159"/>
      </dsp:txXfrm>
    </dsp:sp>
    <dsp:sp modelId="{A50E50F5-923C-4511-86C3-078C883E6E7A}">
      <dsp:nvSpPr>
        <dsp:cNvPr id="0" name=""/>
        <dsp:cNvSpPr/>
      </dsp:nvSpPr>
      <dsp:spPr>
        <a:xfrm>
          <a:off x="8656752" y="4033090"/>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BD0835DB-986D-48C2-A66B-3EBC9476F20F}">
      <dsp:nvSpPr>
        <dsp:cNvPr id="0" name=""/>
        <dsp:cNvSpPr/>
      </dsp:nvSpPr>
      <dsp:spPr>
        <a:xfrm>
          <a:off x="7012038" y="3662505"/>
          <a:ext cx="1534406" cy="1317107"/>
        </a:xfrm>
        <a:prstGeom prst="hexagon">
          <a:avLst>
            <a:gd name="adj" fmla="val 25000"/>
            <a:gd name="vf" fmla="val 115470"/>
          </a:avLst>
        </a:prstGeom>
        <a:blipFill>
          <a:blip xmlns:r="http://schemas.openxmlformats.org/officeDocument/2006/relationships" r:embed="rId8"/>
          <a:srcRect/>
          <a:stretch>
            <a:fillRect t="-8000" b="-8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CBC55878-E971-4CF1-BA96-69D4EB0F2117}">
      <dsp:nvSpPr>
        <dsp:cNvPr id="0" name=""/>
        <dsp:cNvSpPr/>
      </dsp:nvSpPr>
      <dsp:spPr>
        <a:xfrm>
          <a:off x="8290164" y="4240638"/>
          <a:ext cx="178573" cy="154368"/>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17403-57A7-4D71-8A60-64D201F2C177}">
      <dsp:nvSpPr>
        <dsp:cNvPr id="0" name=""/>
        <dsp:cNvSpPr/>
      </dsp:nvSpPr>
      <dsp:spPr>
        <a:xfrm>
          <a:off x="1748579" y="1825472"/>
          <a:ext cx="1279856" cy="1098606"/>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Install Rectangular Rapid Flashing Beacon (RRFB)</a:t>
          </a:r>
        </a:p>
      </dsp:txBody>
      <dsp:txXfrm>
        <a:off x="1946784" y="1995608"/>
        <a:ext cx="883446" cy="758334"/>
      </dsp:txXfrm>
    </dsp:sp>
    <dsp:sp modelId="{36797D1D-61D4-4084-8A3C-3803365C035F}">
      <dsp:nvSpPr>
        <dsp:cNvPr id="0" name=""/>
        <dsp:cNvSpPr/>
      </dsp:nvSpPr>
      <dsp:spPr>
        <a:xfrm>
          <a:off x="1779315" y="2316833"/>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B3D5DA4D-8E5B-4DE4-8D13-1FE32BF7B31B}">
      <dsp:nvSpPr>
        <dsp:cNvPr id="0" name=""/>
        <dsp:cNvSpPr/>
      </dsp:nvSpPr>
      <dsp:spPr>
        <a:xfrm>
          <a:off x="647619" y="1218227"/>
          <a:ext cx="1279856" cy="1098606"/>
        </a:xfrm>
        <a:prstGeom prst="hexagon">
          <a:avLst>
            <a:gd name="adj" fmla="val 25000"/>
            <a:gd name="vf" fmla="val 11547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6DBD7F4A-D9F2-453E-A302-8D9F4A564BEC}">
      <dsp:nvSpPr>
        <dsp:cNvPr id="0" name=""/>
        <dsp:cNvSpPr/>
      </dsp:nvSpPr>
      <dsp:spPr>
        <a:xfrm>
          <a:off x="1523974" y="2171044"/>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FBBCF87E-1ADC-4F5F-B896-36AB5D697DF0}">
      <dsp:nvSpPr>
        <dsp:cNvPr id="0" name=""/>
        <dsp:cNvSpPr/>
      </dsp:nvSpPr>
      <dsp:spPr>
        <a:xfrm>
          <a:off x="2849539" y="1214904"/>
          <a:ext cx="1279856" cy="1098606"/>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Leading Pedestrian Interval (LPI)</a:t>
          </a:r>
          <a:endParaRPr lang="en-US" sz="1100" kern="1200" dirty="0"/>
        </a:p>
      </dsp:txBody>
      <dsp:txXfrm>
        <a:off x="3047744" y="1385040"/>
        <a:ext cx="883446" cy="758334"/>
      </dsp:txXfrm>
    </dsp:sp>
    <dsp:sp modelId="{2022367B-B117-4EE6-A4CC-B3166E9707E0}">
      <dsp:nvSpPr>
        <dsp:cNvPr id="0" name=""/>
        <dsp:cNvSpPr/>
      </dsp:nvSpPr>
      <dsp:spPr>
        <a:xfrm>
          <a:off x="3730623" y="2165229"/>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4F25D3ED-ABF8-4C8A-972B-76FCD04CAB04}">
      <dsp:nvSpPr>
        <dsp:cNvPr id="0" name=""/>
        <dsp:cNvSpPr/>
      </dsp:nvSpPr>
      <dsp:spPr>
        <a:xfrm>
          <a:off x="3917013" y="1831964"/>
          <a:ext cx="1279856" cy="1098606"/>
        </a:xfrm>
        <a:prstGeom prst="hexagon">
          <a:avLst>
            <a:gd name="adj" fmla="val 25000"/>
            <a:gd name="vf" fmla="val 11547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AD8299CD-11E4-44D8-B9A8-A10114543B7D}">
      <dsp:nvSpPr>
        <dsp:cNvPr id="0" name=""/>
        <dsp:cNvSpPr/>
      </dsp:nvSpPr>
      <dsp:spPr>
        <a:xfrm>
          <a:off x="3999163" y="2312264"/>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3E381944-D719-4548-A3C0-4616707DFB01}">
      <dsp:nvSpPr>
        <dsp:cNvPr id="0" name=""/>
        <dsp:cNvSpPr/>
      </dsp:nvSpPr>
      <dsp:spPr>
        <a:xfrm>
          <a:off x="1748579" y="610982"/>
          <a:ext cx="1279856" cy="1098606"/>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Back-plates with retroreflective borders</a:t>
          </a:r>
          <a:endParaRPr lang="en-US" sz="1100" kern="1200" dirty="0"/>
        </a:p>
      </dsp:txBody>
      <dsp:txXfrm>
        <a:off x="1946784" y="781118"/>
        <a:ext cx="883446" cy="758334"/>
      </dsp:txXfrm>
    </dsp:sp>
    <dsp:sp modelId="{7944C3A9-245F-4E12-AAE6-F2BE89D2EB79}">
      <dsp:nvSpPr>
        <dsp:cNvPr id="0" name=""/>
        <dsp:cNvSpPr/>
      </dsp:nvSpPr>
      <dsp:spPr>
        <a:xfrm>
          <a:off x="2619417" y="625935"/>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E42F9DF0-0142-4182-8C70-777D276401AB}">
      <dsp:nvSpPr>
        <dsp:cNvPr id="0" name=""/>
        <dsp:cNvSpPr/>
      </dsp:nvSpPr>
      <dsp:spPr>
        <a:xfrm>
          <a:off x="2840977" y="17138"/>
          <a:ext cx="1279856" cy="1098606"/>
        </a:xfrm>
        <a:prstGeom prst="hexagon">
          <a:avLst>
            <a:gd name="adj" fmla="val 25000"/>
            <a:gd name="vf" fmla="val 115470"/>
          </a:avLst>
        </a:prstGeom>
        <a:blipFill rotWithShape="1">
          <a:blip xmlns:r="http://schemas.openxmlformats.org/officeDocument/2006/relationships" r:embed="rId3"/>
          <a:srcRect/>
          <a:stretch>
            <a:fillRect l="-14000" r="-14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C9D03CA7-FB49-4666-B7A9-9F00825AFB89}">
      <dsp:nvSpPr>
        <dsp:cNvPr id="0" name=""/>
        <dsp:cNvSpPr/>
      </dsp:nvSpPr>
      <dsp:spPr>
        <a:xfrm>
          <a:off x="2886580" y="486792"/>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3B9276CA-D105-4FD8-9AFD-03DA77B688E4}">
      <dsp:nvSpPr>
        <dsp:cNvPr id="0" name=""/>
        <dsp:cNvSpPr/>
      </dsp:nvSpPr>
      <dsp:spPr>
        <a:xfrm>
          <a:off x="3951288" y="608490"/>
          <a:ext cx="1279856" cy="1098606"/>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Install Separated Bike Lanes</a:t>
          </a:r>
          <a:endParaRPr lang="en-US" sz="1100" kern="1200" dirty="0"/>
        </a:p>
      </dsp:txBody>
      <dsp:txXfrm>
        <a:off x="4149493" y="778626"/>
        <a:ext cx="883446" cy="758334"/>
      </dsp:txXfrm>
    </dsp:sp>
    <dsp:sp modelId="{63E110A7-9624-4C9E-AA94-6436F5571639}">
      <dsp:nvSpPr>
        <dsp:cNvPr id="0" name=""/>
        <dsp:cNvSpPr/>
      </dsp:nvSpPr>
      <dsp:spPr>
        <a:xfrm>
          <a:off x="5057764" y="1095283"/>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36F0D494-4E8B-43C4-A7C2-35E65979C1BA}">
      <dsp:nvSpPr>
        <dsp:cNvPr id="0" name=""/>
        <dsp:cNvSpPr/>
      </dsp:nvSpPr>
      <dsp:spPr>
        <a:xfrm>
          <a:off x="5045874" y="1228942"/>
          <a:ext cx="1279856" cy="1098606"/>
        </a:xfrm>
        <a:prstGeom prst="hexagon">
          <a:avLst>
            <a:gd name="adj" fmla="val 25000"/>
            <a:gd name="vf" fmla="val 11547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74764D0F-C06D-499B-AAEB-3F2D88E2BCAB}">
      <dsp:nvSpPr>
        <dsp:cNvPr id="0" name=""/>
        <dsp:cNvSpPr/>
      </dsp:nvSpPr>
      <dsp:spPr>
        <a:xfrm>
          <a:off x="5309853" y="1280335"/>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A24824B9-BAD3-4BA5-A892-F60977D95E01}">
      <dsp:nvSpPr>
        <dsp:cNvPr id="0" name=""/>
        <dsp:cNvSpPr/>
      </dsp:nvSpPr>
      <dsp:spPr>
        <a:xfrm>
          <a:off x="5052248" y="11629"/>
          <a:ext cx="1279856" cy="1098606"/>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High-Visibility Crosswalk Markings</a:t>
          </a:r>
        </a:p>
      </dsp:txBody>
      <dsp:txXfrm>
        <a:off x="5250453" y="181765"/>
        <a:ext cx="883446" cy="758334"/>
      </dsp:txXfrm>
    </dsp:sp>
    <dsp:sp modelId="{A020110A-6E02-4E55-9BB0-8AAF1F9137F7}">
      <dsp:nvSpPr>
        <dsp:cNvPr id="0" name=""/>
        <dsp:cNvSpPr/>
      </dsp:nvSpPr>
      <dsp:spPr>
        <a:xfrm>
          <a:off x="6158725" y="504237"/>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DFAF4A83-575D-46CC-A093-C02E14DFAE05}">
      <dsp:nvSpPr>
        <dsp:cNvPr id="0" name=""/>
        <dsp:cNvSpPr/>
      </dsp:nvSpPr>
      <dsp:spPr>
        <a:xfrm>
          <a:off x="6153208" y="624689"/>
          <a:ext cx="1279856" cy="1098606"/>
        </a:xfrm>
        <a:prstGeom prst="hexagon">
          <a:avLst>
            <a:gd name="adj" fmla="val 25000"/>
            <a:gd name="vf" fmla="val 115470"/>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F0206190-FA10-4DC9-85A7-099DCBEFE1E6}">
      <dsp:nvSpPr>
        <dsp:cNvPr id="0" name=""/>
        <dsp:cNvSpPr/>
      </dsp:nvSpPr>
      <dsp:spPr>
        <a:xfrm>
          <a:off x="6408549" y="649195"/>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2D704931-A15D-4350-9D75-8086DE044CF4}">
      <dsp:nvSpPr>
        <dsp:cNvPr id="0" name=""/>
        <dsp:cNvSpPr/>
      </dsp:nvSpPr>
      <dsp:spPr>
        <a:xfrm>
          <a:off x="6153208" y="1837517"/>
          <a:ext cx="1279856" cy="1098606"/>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Red light violation cameras</a:t>
          </a:r>
          <a:endParaRPr lang="en-US" sz="1100" kern="1200" dirty="0"/>
        </a:p>
      </dsp:txBody>
      <dsp:txXfrm>
        <a:off x="6351413" y="2007653"/>
        <a:ext cx="883446" cy="758334"/>
      </dsp:txXfrm>
    </dsp:sp>
    <dsp:sp modelId="{C02EA57F-D232-4224-9506-8483FE0A4B78}">
      <dsp:nvSpPr>
        <dsp:cNvPr id="0" name=""/>
        <dsp:cNvSpPr/>
      </dsp:nvSpPr>
      <dsp:spPr>
        <a:xfrm>
          <a:off x="6406973" y="2765609"/>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75DF2D10-6568-422B-9495-37C6BE04FBD7}">
      <dsp:nvSpPr>
        <dsp:cNvPr id="0" name=""/>
        <dsp:cNvSpPr/>
      </dsp:nvSpPr>
      <dsp:spPr>
        <a:xfrm>
          <a:off x="5052248" y="2438946"/>
          <a:ext cx="1279856" cy="1098606"/>
        </a:xfrm>
        <a:prstGeom prst="hexagon">
          <a:avLst>
            <a:gd name="adj" fmla="val 25000"/>
            <a:gd name="vf" fmla="val 115470"/>
          </a:avLst>
        </a:prstGeom>
        <a:blipFill rotWithShape="1">
          <a:blip xmlns:r="http://schemas.openxmlformats.org/officeDocument/2006/relationships" r:embed="rId6"/>
          <a:srcRect/>
          <a:stretch>
            <a:fillRect l="-14000" r="-14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8659E216-6307-4453-8513-A4E88B09DF0C}">
      <dsp:nvSpPr>
        <dsp:cNvPr id="0" name=""/>
        <dsp:cNvSpPr/>
      </dsp:nvSpPr>
      <dsp:spPr>
        <a:xfrm>
          <a:off x="6144049" y="2912600"/>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5A7584CD-057C-40AE-9AE1-C224BDA7E279}">
      <dsp:nvSpPr>
        <dsp:cNvPr id="0" name=""/>
        <dsp:cNvSpPr/>
      </dsp:nvSpPr>
      <dsp:spPr>
        <a:xfrm>
          <a:off x="2848751" y="2432301"/>
          <a:ext cx="1279856" cy="1098606"/>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Road Diet (Reduce travel lanes and add a two way left-turn / bike lanes)</a:t>
          </a:r>
          <a:endParaRPr lang="en-US" sz="1100" kern="1200" dirty="0"/>
        </a:p>
      </dsp:txBody>
      <dsp:txXfrm>
        <a:off x="3046956" y="2602437"/>
        <a:ext cx="883446" cy="758334"/>
      </dsp:txXfrm>
    </dsp:sp>
    <dsp:sp modelId="{E924622A-FB93-477C-B794-150C27C3FF3F}">
      <dsp:nvSpPr>
        <dsp:cNvPr id="0" name=""/>
        <dsp:cNvSpPr/>
      </dsp:nvSpPr>
      <dsp:spPr>
        <a:xfrm>
          <a:off x="2885792" y="2919093"/>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08618656-140B-488A-9908-5CD83D41F4D0}">
      <dsp:nvSpPr>
        <dsp:cNvPr id="0" name=""/>
        <dsp:cNvSpPr/>
      </dsp:nvSpPr>
      <dsp:spPr>
        <a:xfrm>
          <a:off x="1739216" y="3017161"/>
          <a:ext cx="1279856" cy="1098606"/>
        </a:xfrm>
        <a:prstGeom prst="hexagon">
          <a:avLst>
            <a:gd name="adj" fmla="val 25000"/>
            <a:gd name="vf" fmla="val 115470"/>
          </a:avLst>
        </a:prstGeom>
        <a:blipFill rotWithShape="1">
          <a:blip xmlns:r="http://schemas.openxmlformats.org/officeDocument/2006/relationships" r:embed="rId7"/>
          <a:srcRect/>
          <a:stretch>
            <a:fillRect l="-14000" r="-14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81B200D3-B3CD-4A66-A921-A2A54974DB8E}">
      <dsp:nvSpPr>
        <dsp:cNvPr id="0" name=""/>
        <dsp:cNvSpPr/>
      </dsp:nvSpPr>
      <dsp:spPr>
        <a:xfrm>
          <a:off x="2618629" y="3058236"/>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0903CE0F-BDA7-473A-8B23-883AE25158A7}">
      <dsp:nvSpPr>
        <dsp:cNvPr id="0" name=""/>
        <dsp:cNvSpPr/>
      </dsp:nvSpPr>
      <dsp:spPr>
        <a:xfrm>
          <a:off x="6177412" y="3022641"/>
          <a:ext cx="1279856" cy="1098606"/>
        </a:xfrm>
        <a:prstGeom prst="hexagon">
          <a:avLst>
            <a:gd name="adj" fmla="val 25000"/>
            <a:gd name="vf" fmla="val 115470"/>
          </a:avLst>
        </a:prstGeom>
        <a:solidFill>
          <a:srgbClr val="166382"/>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Concrete Curb Extensions (Bulb-Outs)</a:t>
          </a:r>
        </a:p>
      </dsp:txBody>
      <dsp:txXfrm>
        <a:off x="6375617" y="3192777"/>
        <a:ext cx="883446" cy="758334"/>
      </dsp:txXfrm>
    </dsp:sp>
    <dsp:sp modelId="{A50E50F5-923C-4511-86C3-078C883E6E7A}">
      <dsp:nvSpPr>
        <dsp:cNvPr id="0" name=""/>
        <dsp:cNvSpPr/>
      </dsp:nvSpPr>
      <dsp:spPr>
        <a:xfrm>
          <a:off x="7605166" y="3052713"/>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BD0835DB-986D-48C2-A66B-3EBC9476F20F}">
      <dsp:nvSpPr>
        <dsp:cNvPr id="0" name=""/>
        <dsp:cNvSpPr/>
      </dsp:nvSpPr>
      <dsp:spPr>
        <a:xfrm>
          <a:off x="7239806" y="2406198"/>
          <a:ext cx="1279856" cy="1098606"/>
        </a:xfrm>
        <a:prstGeom prst="hexagon">
          <a:avLst>
            <a:gd name="adj" fmla="val 25000"/>
            <a:gd name="vf" fmla="val 115470"/>
          </a:avLst>
        </a:prstGeom>
        <a:blipFill rotWithShape="1">
          <a:blip xmlns:r="http://schemas.openxmlformats.org/officeDocument/2006/relationships" r:embed="rId8"/>
          <a:srcRect/>
          <a:stretch>
            <a:fillRect l="-10000" r="-10000"/>
          </a:stretch>
        </a:blip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 modelId="{CBC55878-E971-4CF1-BA96-69D4EB0F2117}">
      <dsp:nvSpPr>
        <dsp:cNvPr id="0" name=""/>
        <dsp:cNvSpPr/>
      </dsp:nvSpPr>
      <dsp:spPr>
        <a:xfrm>
          <a:off x="7213783" y="3537137"/>
          <a:ext cx="148948" cy="128759"/>
        </a:xfrm>
        <a:prstGeom prst="hexagon">
          <a:avLst>
            <a:gd name="adj" fmla="val 25000"/>
            <a:gd name="vf" fmla="val 115470"/>
          </a:avLst>
        </a:prstGeom>
        <a:solidFill>
          <a:schemeClr val="lt1">
            <a:hueOff val="0"/>
            <a:satOff val="0"/>
            <a:lumOff val="0"/>
            <a:alphaOff val="0"/>
          </a:schemeClr>
        </a:solidFill>
        <a:ln w="12700" cap="flat" cmpd="sng" algn="ctr">
          <a:solidFill>
            <a:srgbClr val="16638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0.36229</cdr:x>
      <cdr:y>0.40032</cdr:y>
    </cdr:from>
    <cdr:to>
      <cdr:x>0.59853</cdr:x>
      <cdr:y>0.71245</cdr:y>
    </cdr:to>
    <cdr:sp macro="" textlink="">
      <cdr:nvSpPr>
        <cdr:cNvPr id="2" name="TextBox 1"/>
        <cdr:cNvSpPr txBox="1"/>
      </cdr:nvSpPr>
      <cdr:spPr>
        <a:xfrm xmlns:a="http://schemas.openxmlformats.org/drawingml/2006/main">
          <a:off x="1566279" y="1147962"/>
          <a:ext cx="1021347" cy="8950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IN" sz="1200" b="1" dirty="0">
              <a:latin typeface="Segoe UI" panose="020B0502040204020203" pitchFamily="34" charset="0"/>
              <a:cs typeface="Segoe UI" panose="020B0502040204020203" pitchFamily="34" charset="0"/>
            </a:rPr>
            <a:t>809</a:t>
          </a:r>
        </a:p>
        <a:p xmlns:a="http://schemas.openxmlformats.org/drawingml/2006/main">
          <a:pPr algn="ctr"/>
          <a:r>
            <a:rPr lang="en-IN" sz="1200" b="1" dirty="0">
              <a:latin typeface="Segoe UI" panose="020B0502040204020203" pitchFamily="34" charset="0"/>
              <a:cs typeface="Segoe UI" panose="020B0502040204020203" pitchFamily="34" charset="0"/>
            </a:rPr>
            <a:t>Injury</a:t>
          </a:r>
        </a:p>
        <a:p xmlns:a="http://schemas.openxmlformats.org/drawingml/2006/main">
          <a:pPr algn="ctr"/>
          <a:r>
            <a:rPr lang="en-IN" sz="1200" b="1" dirty="0">
              <a:latin typeface="Segoe UI" panose="020B0502040204020203" pitchFamily="34" charset="0"/>
              <a:cs typeface="Segoe UI" panose="020B0502040204020203" pitchFamily="34" charset="0"/>
            </a:rPr>
            <a:t>Collisions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BBDC9-7D95-4C5C-A9C6-619739BD4B38}" type="datetimeFigureOut">
              <a:rPr lang="en-US" smtClean="0"/>
              <a:t>4/22/2026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3FF8B-6935-4E8F-9D99-DF44B50E921C}" type="slidenum">
              <a:rPr lang="en-US" smtClean="0"/>
              <a:t>‹#›</a:t>
            </a:fld>
            <a:endParaRPr lang="en-US" dirty="0"/>
          </a:p>
        </p:txBody>
      </p:sp>
    </p:spTree>
    <p:extLst>
      <p:ext uri="{BB962C8B-B14F-4D97-AF65-F5344CB8AC3E}">
        <p14:creationId xmlns:p14="http://schemas.microsoft.com/office/powerpoint/2010/main" val="2298286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t>1</a:t>
            </a:fld>
            <a:endParaRPr lang="en-US" dirty="0"/>
          </a:p>
        </p:txBody>
      </p:sp>
    </p:spTree>
    <p:extLst>
      <p:ext uri="{BB962C8B-B14F-4D97-AF65-F5344CB8AC3E}">
        <p14:creationId xmlns:p14="http://schemas.microsoft.com/office/powerpoint/2010/main" val="2675338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FEE88-190E-6EA0-918A-E83622184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34E2D-ACC4-92E9-0FB9-66B1D995D52C}"/>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D3642127-F91E-2D81-B003-E78FE6A03F94}"/>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BE556C92-1FA1-2120-8724-68B580407EBF}"/>
              </a:ext>
            </a:extLst>
          </p:cNvPr>
          <p:cNvSpPr>
            <a:spLocks noGrp="1"/>
          </p:cNvSpPr>
          <p:nvPr>
            <p:ph type="sldNum" sz="quarter" idx="10"/>
          </p:nvPr>
        </p:nvSpPr>
        <p:spPr/>
        <p:txBody>
          <a:bodyPr/>
          <a:lstStyle/>
          <a:p>
            <a:fld id="{C3B7A604-1517-449D-90FD-FD4325741F3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384133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002E-F362-31F6-62D2-E71A07265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2392F-8049-2FAF-9029-20A655384B1A}"/>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9A19D383-42F6-7016-9FBB-374330190E1A}"/>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258CF211-23D3-A88F-E1D0-AB841E5C11F0}"/>
              </a:ext>
            </a:extLst>
          </p:cNvPr>
          <p:cNvSpPr>
            <a:spLocks noGrp="1"/>
          </p:cNvSpPr>
          <p:nvPr>
            <p:ph type="sldNum" sz="quarter" idx="10"/>
          </p:nvPr>
        </p:nvSpPr>
        <p:spPr/>
        <p:txBody>
          <a:bodyPr/>
          <a:lstStyle/>
          <a:p>
            <a:fld id="{C3B7A604-1517-449D-90FD-FD4325741F3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46323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345AB-04D0-9E20-235E-124A30ACC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2B905-F1C2-138D-66F3-469DB860B366}"/>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C0759CC4-A1AC-093B-B47C-0C2C5B7E7726}"/>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E28BF3A0-A73B-4B6C-5CCA-3F9B9E40E0C1}"/>
              </a:ext>
            </a:extLst>
          </p:cNvPr>
          <p:cNvSpPr>
            <a:spLocks noGrp="1"/>
          </p:cNvSpPr>
          <p:nvPr>
            <p:ph type="sldNum" sz="quarter" idx="10"/>
          </p:nvPr>
        </p:nvSpPr>
        <p:spPr/>
        <p:txBody>
          <a:bodyPr/>
          <a:lstStyle/>
          <a:p>
            <a:fld id="{C3B7A604-1517-449D-90FD-FD4325741F3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35681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0BC30-A8AA-1C50-2C79-618939F8D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25F3E-B218-2FDE-6F7F-B2AC3C55F680}"/>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3B239969-8E63-06B6-5A49-EAB383E147B5}"/>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3109C77A-1FD7-9ABD-33FF-5C2F5CCD6985}"/>
              </a:ext>
            </a:extLst>
          </p:cNvPr>
          <p:cNvSpPr>
            <a:spLocks noGrp="1"/>
          </p:cNvSpPr>
          <p:nvPr>
            <p:ph type="sldNum" sz="quarter" idx="10"/>
          </p:nvPr>
        </p:nvSpPr>
        <p:spPr/>
        <p:txBody>
          <a:bodyPr/>
          <a:lstStyle/>
          <a:p>
            <a:fld id="{C3B7A604-1517-449D-90FD-FD4325741F3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39046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074D5-D0D5-35AA-9F0B-170B0DD42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A19A7-E650-8211-5966-64C21962DBFA}"/>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B8AC66CC-D0A0-4E67-B8B2-64B28CAD4B4E}"/>
              </a:ext>
            </a:extLst>
          </p:cNvPr>
          <p:cNvSpPr>
            <a:spLocks noGrp="1"/>
          </p:cNvSpPr>
          <p:nvPr>
            <p:ph type="body" idx="1"/>
          </p:nvPr>
        </p:nvSpPr>
        <p:spPr/>
        <p:txBody>
          <a:bodyPr/>
          <a:lstStyle/>
          <a:p>
            <a:r>
              <a:rPr lang="en-US" dirty="0"/>
              <a:t>Rosanna </a:t>
            </a:r>
          </a:p>
          <a:p>
            <a:r>
              <a:rPr lang="en-US" dirty="0"/>
              <a:t>Project Website is on the City of Arcata and provides information on the progress of the Plans and links to the interactive map and survey. </a:t>
            </a:r>
          </a:p>
          <a:p>
            <a:r>
              <a:rPr lang="en-US" dirty="0"/>
              <a:t>We have an interactive map which we will do a quick demonstration of later, where you can put comments on a specific location, and a Survey we’d like you all to take that asks about your travel in Arcata and improvements you’d like to see.</a:t>
            </a:r>
          </a:p>
        </p:txBody>
      </p:sp>
      <p:sp>
        <p:nvSpPr>
          <p:cNvPr id="4" name="Slide Number Placeholder 3">
            <a:extLst>
              <a:ext uri="{FF2B5EF4-FFF2-40B4-BE49-F238E27FC236}">
                <a16:creationId xmlns:a16="http://schemas.microsoft.com/office/drawing/2014/main" id="{DA14C581-8A50-8F02-9F36-527CF450AE7D}"/>
              </a:ext>
            </a:extLst>
          </p:cNvPr>
          <p:cNvSpPr>
            <a:spLocks noGrp="1"/>
          </p:cNvSpPr>
          <p:nvPr>
            <p:ph type="sldNum" sz="quarter" idx="5"/>
          </p:nvPr>
        </p:nvSpPr>
        <p:spPr/>
        <p:txBody>
          <a:bodyPr/>
          <a:lstStyle/>
          <a:p>
            <a:fld id="{0EF05BAA-92F6-4DEA-A832-E4B15A2F525C}" type="slidenum">
              <a:rPr lang="en-AU" smtClean="0"/>
              <a:t>14</a:t>
            </a:fld>
            <a:endParaRPr lang="en-AU" dirty="0"/>
          </a:p>
        </p:txBody>
      </p:sp>
    </p:spTree>
    <p:extLst>
      <p:ext uri="{BB962C8B-B14F-4D97-AF65-F5344CB8AC3E}">
        <p14:creationId xmlns:p14="http://schemas.microsoft.com/office/powerpoint/2010/main" val="382258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0CA73-87F2-2DF7-5BDD-A1FB00E9B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93E7C-F735-17DF-006C-A3B9F16CE699}"/>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4D876276-B884-2926-10CF-2035619B7FE5}"/>
              </a:ext>
            </a:extLst>
          </p:cNvPr>
          <p:cNvSpPr>
            <a:spLocks noGrp="1"/>
          </p:cNvSpPr>
          <p:nvPr>
            <p:ph type="body" idx="1"/>
          </p:nvPr>
        </p:nvSpPr>
        <p:spPr/>
        <p:txBody>
          <a:bodyPr/>
          <a:lstStyle/>
          <a:p>
            <a:r>
              <a:rPr lang="en-US" dirty="0"/>
              <a:t>Rosanna </a:t>
            </a:r>
          </a:p>
          <a:p>
            <a:r>
              <a:rPr lang="en-US" dirty="0"/>
              <a:t>Project Website is on the City of Arcata and provides information on the progress of the Plans and links to the interactive map and survey. </a:t>
            </a:r>
          </a:p>
          <a:p>
            <a:r>
              <a:rPr lang="en-US" dirty="0"/>
              <a:t>We have an interactive map which we will do a quick demonstration of later, where you can put comments on a specific location, and a Survey we’d like you all to take that asks about your travel in Arcata and improvements you’d like to see.</a:t>
            </a:r>
          </a:p>
        </p:txBody>
      </p:sp>
      <p:sp>
        <p:nvSpPr>
          <p:cNvPr id="4" name="Slide Number Placeholder 3">
            <a:extLst>
              <a:ext uri="{FF2B5EF4-FFF2-40B4-BE49-F238E27FC236}">
                <a16:creationId xmlns:a16="http://schemas.microsoft.com/office/drawing/2014/main" id="{22330468-AA97-885A-65ED-A3DCB2052CCF}"/>
              </a:ext>
            </a:extLst>
          </p:cNvPr>
          <p:cNvSpPr>
            <a:spLocks noGrp="1"/>
          </p:cNvSpPr>
          <p:nvPr>
            <p:ph type="sldNum" sz="quarter" idx="5"/>
          </p:nvPr>
        </p:nvSpPr>
        <p:spPr/>
        <p:txBody>
          <a:bodyPr/>
          <a:lstStyle/>
          <a:p>
            <a:fld id="{0EF05BAA-92F6-4DEA-A832-E4B15A2F525C}" type="slidenum">
              <a:rPr lang="en-AU" smtClean="0"/>
              <a:t>15</a:t>
            </a:fld>
            <a:endParaRPr lang="en-AU" dirty="0"/>
          </a:p>
        </p:txBody>
      </p:sp>
    </p:spTree>
    <p:extLst>
      <p:ext uri="{BB962C8B-B14F-4D97-AF65-F5344CB8AC3E}">
        <p14:creationId xmlns:p14="http://schemas.microsoft.com/office/powerpoint/2010/main" val="3067172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CC471-6823-BBF6-DD1B-01F58C071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35D31-56DB-2BA6-F4E5-6EAA47A4377D}"/>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7EB4B476-F309-6185-7DC0-801373B65A89}"/>
              </a:ext>
            </a:extLst>
          </p:cNvPr>
          <p:cNvSpPr>
            <a:spLocks noGrp="1"/>
          </p:cNvSpPr>
          <p:nvPr>
            <p:ph type="body" idx="1"/>
          </p:nvPr>
        </p:nvSpPr>
        <p:spPr/>
        <p:txBody>
          <a:bodyPr/>
          <a:lstStyle/>
          <a:p>
            <a:r>
              <a:rPr lang="en-US" dirty="0"/>
              <a:t>Rosanna </a:t>
            </a:r>
          </a:p>
          <a:p>
            <a:r>
              <a:rPr lang="en-US" dirty="0"/>
              <a:t>Project Website is on the City of Arcata and provides information on the progress of the Plans and links to the interactive map and survey. </a:t>
            </a:r>
          </a:p>
          <a:p>
            <a:r>
              <a:rPr lang="en-US" dirty="0"/>
              <a:t>We have an interactive map which we will do a quick demonstration of later, where you can put comments on a specific location, and a Survey we’d like you all to take that asks about your travel in Arcata and improvements you’d like to see.</a:t>
            </a:r>
          </a:p>
        </p:txBody>
      </p:sp>
      <p:sp>
        <p:nvSpPr>
          <p:cNvPr id="4" name="Slide Number Placeholder 3">
            <a:extLst>
              <a:ext uri="{FF2B5EF4-FFF2-40B4-BE49-F238E27FC236}">
                <a16:creationId xmlns:a16="http://schemas.microsoft.com/office/drawing/2014/main" id="{2925CA3B-8E91-E2D8-D98C-A55AA544431D}"/>
              </a:ext>
            </a:extLst>
          </p:cNvPr>
          <p:cNvSpPr>
            <a:spLocks noGrp="1"/>
          </p:cNvSpPr>
          <p:nvPr>
            <p:ph type="sldNum" sz="quarter" idx="5"/>
          </p:nvPr>
        </p:nvSpPr>
        <p:spPr/>
        <p:txBody>
          <a:bodyPr/>
          <a:lstStyle/>
          <a:p>
            <a:fld id="{0EF05BAA-92F6-4DEA-A832-E4B15A2F525C}" type="slidenum">
              <a:rPr lang="en-AU" smtClean="0"/>
              <a:t>16</a:t>
            </a:fld>
            <a:endParaRPr lang="en-AU" dirty="0"/>
          </a:p>
        </p:txBody>
      </p:sp>
    </p:spTree>
    <p:extLst>
      <p:ext uri="{BB962C8B-B14F-4D97-AF65-F5344CB8AC3E}">
        <p14:creationId xmlns:p14="http://schemas.microsoft.com/office/powerpoint/2010/main" val="3238027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392AC-E94E-9CD4-7AA8-CC2D6CF03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F2D74-3E59-0460-F7DC-F0B9D2C4D88E}"/>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CC592DA5-703F-E343-25EC-8DE1F15823C0}"/>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C0BF8B6E-1482-FD64-BF2B-78BA5795122A}"/>
              </a:ext>
            </a:extLst>
          </p:cNvPr>
          <p:cNvSpPr>
            <a:spLocks noGrp="1"/>
          </p:cNvSpPr>
          <p:nvPr>
            <p:ph type="sldNum" sz="quarter" idx="10"/>
          </p:nvPr>
        </p:nvSpPr>
        <p:spPr/>
        <p:txBody>
          <a:bodyPr/>
          <a:lstStyle/>
          <a:p>
            <a:fld id="{C3B7A604-1517-449D-90FD-FD4325741F3E}"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710669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9CA6A-77E7-8E89-862E-377A9CF23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00434-D421-702A-9012-8D8CE7B3F2B9}"/>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3DBBB3AE-58BC-6003-76EC-AE897E9F7BAA}"/>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8EBC17DD-0D85-1659-32CA-82ED7B7BFE85}"/>
              </a:ext>
            </a:extLst>
          </p:cNvPr>
          <p:cNvSpPr>
            <a:spLocks noGrp="1"/>
          </p:cNvSpPr>
          <p:nvPr>
            <p:ph type="sldNum" sz="quarter" idx="10"/>
          </p:nvPr>
        </p:nvSpPr>
        <p:spPr/>
        <p:txBody>
          <a:bodyPr/>
          <a:lstStyle/>
          <a:p>
            <a:fld id="{C3B7A604-1517-449D-90FD-FD4325741F3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910425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567B4-B88F-70AF-71A1-AA13562A5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95647-066E-587B-8802-CE9AA13C8797}"/>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922D54C0-1006-7BF4-CE22-8199C98AC488}"/>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339B8591-3AA5-D2BB-CB7B-8053F0054D4B}"/>
              </a:ext>
            </a:extLst>
          </p:cNvPr>
          <p:cNvSpPr>
            <a:spLocks noGrp="1"/>
          </p:cNvSpPr>
          <p:nvPr>
            <p:ph type="sldNum" sz="quarter" idx="10"/>
          </p:nvPr>
        </p:nvSpPr>
        <p:spPr/>
        <p:txBody>
          <a:bodyPr/>
          <a:lstStyle/>
          <a:p>
            <a:fld id="{C3B7A604-1517-449D-90FD-FD4325741F3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20735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t>2</a:t>
            </a:fld>
            <a:endParaRPr lang="en-US" dirty="0"/>
          </a:p>
        </p:txBody>
      </p:sp>
    </p:spTree>
    <p:extLst>
      <p:ext uri="{BB962C8B-B14F-4D97-AF65-F5344CB8AC3E}">
        <p14:creationId xmlns:p14="http://schemas.microsoft.com/office/powerpoint/2010/main" val="66791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57EA3-4573-F924-2589-05EABB317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3AD1A-BBCE-8AB4-9562-6724E4B37C43}"/>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421A2DD7-C3FE-BAA2-B11E-8CE10A3F5131}"/>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43C86250-95E9-7E95-2538-40812402BE32}"/>
              </a:ext>
            </a:extLst>
          </p:cNvPr>
          <p:cNvSpPr>
            <a:spLocks noGrp="1"/>
          </p:cNvSpPr>
          <p:nvPr>
            <p:ph type="sldNum" sz="quarter" idx="10"/>
          </p:nvPr>
        </p:nvSpPr>
        <p:spPr/>
        <p:txBody>
          <a:bodyPr/>
          <a:lstStyle/>
          <a:p>
            <a:fld id="{C3B7A604-1517-449D-90FD-FD4325741F3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622617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9AC07-03A5-AA5D-3A49-B9CA0842A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D72A3-E1D9-1F22-0F2E-66B48E094D76}"/>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237794F9-47E6-6FE0-C707-7820CF44A9F7}"/>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86AEA7E3-0595-B035-5758-7A0C72B151B2}"/>
              </a:ext>
            </a:extLst>
          </p:cNvPr>
          <p:cNvSpPr>
            <a:spLocks noGrp="1"/>
          </p:cNvSpPr>
          <p:nvPr>
            <p:ph type="sldNum" sz="quarter" idx="10"/>
          </p:nvPr>
        </p:nvSpPr>
        <p:spPr/>
        <p:txBody>
          <a:bodyPr/>
          <a:lstStyle/>
          <a:p>
            <a:fld id="{C3B7A604-1517-449D-90FD-FD4325741F3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975331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A8A8B-8F55-3B77-27B2-867934239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D1F1F-958A-B584-43FE-BBD62AD757C4}"/>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29AA32F2-70D1-BC87-A3AB-4285D1340EC0}"/>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5BFB197B-071D-F076-1900-58A69A1ECF35}"/>
              </a:ext>
            </a:extLst>
          </p:cNvPr>
          <p:cNvSpPr>
            <a:spLocks noGrp="1"/>
          </p:cNvSpPr>
          <p:nvPr>
            <p:ph type="sldNum" sz="quarter" idx="10"/>
          </p:nvPr>
        </p:nvSpPr>
        <p:spPr/>
        <p:txBody>
          <a:bodyPr/>
          <a:lstStyle/>
          <a:p>
            <a:fld id="{C3B7A604-1517-449D-90FD-FD4325741F3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432371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C308E-1977-590B-1E23-937497EE8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89F7-3CBC-F025-726A-EBF3559B6E79}"/>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0AC5EE36-327A-A415-9A39-4F08ACD0E085}"/>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BAD4B826-CC0A-BD48-8D43-A1A4D034FF70}"/>
              </a:ext>
            </a:extLst>
          </p:cNvPr>
          <p:cNvSpPr>
            <a:spLocks noGrp="1"/>
          </p:cNvSpPr>
          <p:nvPr>
            <p:ph type="sldNum" sz="quarter" idx="10"/>
          </p:nvPr>
        </p:nvSpPr>
        <p:spPr/>
        <p:txBody>
          <a:bodyPr/>
          <a:lstStyle/>
          <a:p>
            <a:fld id="{C3B7A604-1517-449D-90FD-FD4325741F3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545971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964FE-031D-6E1B-059C-5EEF4B193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483B6-752D-FD73-B488-0D0C50E00B24}"/>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4D602FAC-3729-D212-3762-C735B5E9741F}"/>
              </a:ext>
            </a:extLst>
          </p:cNvPr>
          <p:cNvSpPr>
            <a:spLocks noGrp="1"/>
          </p:cNvSpPr>
          <p:nvPr>
            <p:ph type="body" idx="1"/>
          </p:nvPr>
        </p:nvSpPr>
        <p:spPr/>
        <p:txBody>
          <a:bodyPr/>
          <a:lstStyle/>
          <a:p>
            <a:r>
              <a:rPr lang="en-US" dirty="0"/>
              <a:t>Rosanna </a:t>
            </a:r>
          </a:p>
          <a:p>
            <a:r>
              <a:rPr lang="en-US" dirty="0"/>
              <a:t>Project Website is on the City of Arcata and provides information on the progress of the Plans and links to the interactive map and survey. </a:t>
            </a:r>
          </a:p>
          <a:p>
            <a:r>
              <a:rPr lang="en-US" dirty="0"/>
              <a:t>We have an interactive map which we will do a quick demonstration of later, where you can put comments on a specific location, and a Survey we’d like you all to take that asks about your travel in Arcata and improvements you’d like to see.</a:t>
            </a:r>
          </a:p>
        </p:txBody>
      </p:sp>
      <p:sp>
        <p:nvSpPr>
          <p:cNvPr id="4" name="Slide Number Placeholder 3">
            <a:extLst>
              <a:ext uri="{FF2B5EF4-FFF2-40B4-BE49-F238E27FC236}">
                <a16:creationId xmlns:a16="http://schemas.microsoft.com/office/drawing/2014/main" id="{35A68E4E-C508-3361-ACED-7E529B9D740F}"/>
              </a:ext>
            </a:extLst>
          </p:cNvPr>
          <p:cNvSpPr>
            <a:spLocks noGrp="1"/>
          </p:cNvSpPr>
          <p:nvPr>
            <p:ph type="sldNum" sz="quarter" idx="5"/>
          </p:nvPr>
        </p:nvSpPr>
        <p:spPr/>
        <p:txBody>
          <a:bodyPr/>
          <a:lstStyle/>
          <a:p>
            <a:fld id="{0EF05BAA-92F6-4DEA-A832-E4B15A2F525C}" type="slidenum">
              <a:rPr lang="en-AU" smtClean="0"/>
              <a:t>24</a:t>
            </a:fld>
            <a:endParaRPr lang="en-AU" dirty="0"/>
          </a:p>
        </p:txBody>
      </p:sp>
    </p:spTree>
    <p:extLst>
      <p:ext uri="{BB962C8B-B14F-4D97-AF65-F5344CB8AC3E}">
        <p14:creationId xmlns:p14="http://schemas.microsoft.com/office/powerpoint/2010/main" val="1555181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245277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0106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t>3</a:t>
            </a:fld>
            <a:endParaRPr lang="en-US" dirty="0"/>
          </a:p>
        </p:txBody>
      </p:sp>
    </p:spTree>
    <p:extLst>
      <p:ext uri="{BB962C8B-B14F-4D97-AF65-F5344CB8AC3E}">
        <p14:creationId xmlns:p14="http://schemas.microsoft.com/office/powerpoint/2010/main" val="322496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251641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t>5</a:t>
            </a:fld>
            <a:endParaRPr lang="en-US" dirty="0"/>
          </a:p>
        </p:txBody>
      </p:sp>
    </p:spTree>
    <p:extLst>
      <p:ext uri="{BB962C8B-B14F-4D97-AF65-F5344CB8AC3E}">
        <p14:creationId xmlns:p14="http://schemas.microsoft.com/office/powerpoint/2010/main" val="3636875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dirty="0"/>
          </a:p>
        </p:txBody>
      </p:sp>
      <p:sp>
        <p:nvSpPr>
          <p:cNvPr id="3" name="Notes Placeholder 2"/>
          <p:cNvSpPr>
            <a:spLocks noGrp="1"/>
          </p:cNvSpPr>
          <p:nvPr>
            <p:ph type="body" idx="1"/>
          </p:nvPr>
        </p:nvSpPr>
        <p:spPr/>
        <p:txBody>
          <a:bodyPr/>
          <a:lstStyle/>
          <a:p>
            <a:r>
              <a:rPr lang="en-US" dirty="0"/>
              <a:t>All Injury Collision</a:t>
            </a:r>
            <a:r>
              <a:rPr lang="en-US" baseline="0" dirty="0"/>
              <a:t>s and KSI</a:t>
            </a:r>
            <a:endParaRPr lang="en-US" dirty="0"/>
          </a:p>
        </p:txBody>
      </p:sp>
      <p:sp>
        <p:nvSpPr>
          <p:cNvPr id="4" name="Slide Number Placeholder 3"/>
          <p:cNvSpPr>
            <a:spLocks noGrp="1"/>
          </p:cNvSpPr>
          <p:nvPr>
            <p:ph type="sldNum" sz="quarter" idx="10"/>
          </p:nvPr>
        </p:nvSpPr>
        <p:spPr/>
        <p:txBody>
          <a:bodyPr/>
          <a:lstStyle/>
          <a:p>
            <a:fld id="{C3B7A604-1517-449D-90FD-FD4325741F3E}" type="slidenum">
              <a:rPr lang="en-US" smtClean="0"/>
              <a:t>6</a:t>
            </a:fld>
            <a:endParaRPr lang="en-US" dirty="0"/>
          </a:p>
        </p:txBody>
      </p:sp>
    </p:spTree>
    <p:extLst>
      <p:ext uri="{BB962C8B-B14F-4D97-AF65-F5344CB8AC3E}">
        <p14:creationId xmlns:p14="http://schemas.microsoft.com/office/powerpoint/2010/main" val="48489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6C09C-F4F4-BB59-707A-41B8C6122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7548B-C231-9333-DE87-B21D2FD253B6}"/>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1A952BC8-AB5F-513C-30D7-34FAC43E5DED}"/>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9F43AA1F-3802-B420-A8AA-1FAEF21A24D0}"/>
              </a:ext>
            </a:extLst>
          </p:cNvPr>
          <p:cNvSpPr>
            <a:spLocks noGrp="1"/>
          </p:cNvSpPr>
          <p:nvPr>
            <p:ph type="sldNum" sz="quarter" idx="10"/>
          </p:nvPr>
        </p:nvSpPr>
        <p:spPr/>
        <p:txBody>
          <a:bodyPr/>
          <a:lstStyle/>
          <a:p>
            <a:fld id="{C3B7A604-1517-449D-90FD-FD4325741F3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30012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B9C4-2592-9AB7-C937-85EA3934B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DEA62-5A33-4790-9700-C800FB6DBDA3}"/>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533A95F4-A5EA-336F-2D11-4CDC0C9C7774}"/>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D996ACBB-7CB2-7117-EC20-3EC94D3CA306}"/>
              </a:ext>
            </a:extLst>
          </p:cNvPr>
          <p:cNvSpPr>
            <a:spLocks noGrp="1"/>
          </p:cNvSpPr>
          <p:nvPr>
            <p:ph type="sldNum" sz="quarter" idx="10"/>
          </p:nvPr>
        </p:nvSpPr>
        <p:spPr/>
        <p:txBody>
          <a:bodyPr/>
          <a:lstStyle/>
          <a:p>
            <a:fld id="{C3B7A604-1517-449D-90FD-FD4325741F3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14466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DE257-819C-3DF5-D665-E289BD712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8C3C3-DE01-1AF2-D796-0EE95F353FC4}"/>
              </a:ext>
            </a:extLst>
          </p:cNvPr>
          <p:cNvSpPr>
            <a:spLocks noGrp="1" noRot="1" noChangeAspect="1"/>
          </p:cNvSpPr>
          <p:nvPr>
            <p:ph type="sldImg"/>
          </p:nvPr>
        </p:nvSpPr>
        <p:spPr/>
        <p:txBody>
          <a:bodyPr/>
          <a:lstStyle/>
          <a:p>
            <a:endParaRPr lang="en-IN" dirty="0"/>
          </a:p>
        </p:txBody>
      </p:sp>
      <p:sp>
        <p:nvSpPr>
          <p:cNvPr id="3" name="Notes Placeholder 2">
            <a:extLst>
              <a:ext uri="{FF2B5EF4-FFF2-40B4-BE49-F238E27FC236}">
                <a16:creationId xmlns:a16="http://schemas.microsoft.com/office/drawing/2014/main" id="{88C98CAF-F6E5-85AF-474A-BCE7B5950F97}"/>
              </a:ext>
            </a:extLst>
          </p:cNvPr>
          <p:cNvSpPr>
            <a:spLocks noGrp="1"/>
          </p:cNvSpPr>
          <p:nvPr>
            <p:ph type="body" idx="1"/>
          </p:nvPr>
        </p:nvSpPr>
        <p:spPr/>
        <p:txBody>
          <a:bodyPr/>
          <a:lstStyle/>
          <a:p>
            <a:r>
              <a:rPr lang="en-US" dirty="0"/>
              <a:t>Sliding window</a:t>
            </a:r>
            <a:r>
              <a:rPr lang="en-US" baseline="0" dirty="0"/>
              <a:t> method:</a:t>
            </a:r>
            <a:endParaRPr lang="en-US" dirty="0"/>
          </a:p>
        </p:txBody>
      </p:sp>
      <p:sp>
        <p:nvSpPr>
          <p:cNvPr id="4" name="Slide Number Placeholder 3">
            <a:extLst>
              <a:ext uri="{FF2B5EF4-FFF2-40B4-BE49-F238E27FC236}">
                <a16:creationId xmlns:a16="http://schemas.microsoft.com/office/drawing/2014/main" id="{A14F3B3C-A79A-68C5-D2CC-CA931BBEE762}"/>
              </a:ext>
            </a:extLst>
          </p:cNvPr>
          <p:cNvSpPr>
            <a:spLocks noGrp="1"/>
          </p:cNvSpPr>
          <p:nvPr>
            <p:ph type="sldNum" sz="quarter" idx="10"/>
          </p:nvPr>
        </p:nvSpPr>
        <p:spPr/>
        <p:txBody>
          <a:bodyPr/>
          <a:lstStyle/>
          <a:p>
            <a:fld id="{C3B7A604-1517-449D-90FD-FD4325741F3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86705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4EF1E4-2AD9-4DF9-BC81-9CEB04DCAD99}" type="datetime1">
              <a:rPr lang="en-US" smtClean="0"/>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30405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87F782-218A-43C4-8401-62E9B1CE72B5}" type="datetime1">
              <a:rPr lang="en-US" smtClean="0"/>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297553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00E037-3609-4981-BD89-C3724134CDD4}" type="datetime1">
              <a:rPr lang="en-US" smtClean="0"/>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3685221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4EF1E4-2AD9-4DF9-BC81-9CEB04DCAD99}"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1429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D1F40B-FE4A-4E99-971D-83EE90C0C26B}"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2320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558ED2-2546-4977-B235-9D826157926C}"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006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4AB3BF-2471-4502-8E5B-5BC3771E271F}" type="datetime1">
              <a:rPr lang="en-US" smtClean="0">
                <a:solidFill>
                  <a:prstClr val="black">
                    <a:tint val="75000"/>
                  </a:prstClr>
                </a:solidFill>
              </a:rPr>
              <a:pPr/>
              <a:t>4/22/2026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172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4581DB-7061-419F-9DD1-BEEBEAD50D91}" type="datetime1">
              <a:rPr lang="en-US" smtClean="0">
                <a:solidFill>
                  <a:prstClr val="black">
                    <a:tint val="75000"/>
                  </a:prstClr>
                </a:solidFill>
              </a:rPr>
              <a:pPr/>
              <a:t>4/22/2026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7660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A133B-05F6-4E2A-B8B1-6158F91DA272}" type="datetime1">
              <a:rPr lang="en-US" smtClean="0">
                <a:solidFill>
                  <a:prstClr val="black">
                    <a:tint val="75000"/>
                  </a:prstClr>
                </a:solidFill>
              </a:rPr>
              <a:pPr/>
              <a:t>4/22/2026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8682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11A86-46E6-42BE-99C6-522CA70A2965}" type="datetime1">
              <a:rPr lang="en-US" smtClean="0">
                <a:solidFill>
                  <a:prstClr val="black">
                    <a:tint val="75000"/>
                  </a:prstClr>
                </a:solidFill>
              </a:rPr>
              <a:pPr/>
              <a:t>4/22/2026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0261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B97613-44B8-4842-A980-02304AF39DF1}" type="datetime1">
              <a:rPr lang="en-US" smtClean="0">
                <a:solidFill>
                  <a:prstClr val="black">
                    <a:tint val="75000"/>
                  </a:prstClr>
                </a:solidFill>
              </a:rPr>
              <a:pPr/>
              <a:t>4/22/2026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124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D1F40B-FE4A-4E99-971D-83EE90C0C26B}" type="datetime1">
              <a:rPr lang="en-US" smtClean="0"/>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334429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0674A-3066-4FFA-9634-D7990593A127}" type="datetime1">
              <a:rPr lang="en-US" smtClean="0">
                <a:solidFill>
                  <a:prstClr val="black">
                    <a:tint val="75000"/>
                  </a:prstClr>
                </a:solidFill>
              </a:rPr>
              <a:pPr/>
              <a:t>4/22/2026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555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87F782-218A-43C4-8401-62E9B1CE72B5}"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9077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00E037-3609-4981-BD89-C3724134CDD4}"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9802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4EF1E4-2AD9-4DF9-BC81-9CEB04DCAD99}"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24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D1F40B-FE4A-4E99-971D-83EE90C0C26B}"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9243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558ED2-2546-4977-B235-9D826157926C}"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2484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4AB3BF-2471-4502-8E5B-5BC3771E271F}" type="datetime1">
              <a:rPr lang="en-US" smtClean="0">
                <a:solidFill>
                  <a:prstClr val="black">
                    <a:tint val="75000"/>
                  </a:prstClr>
                </a:solidFill>
              </a:rPr>
              <a:pPr/>
              <a:t>4/22/2026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9622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4581DB-7061-419F-9DD1-BEEBEAD50D91}" type="datetime1">
              <a:rPr lang="en-US" smtClean="0">
                <a:solidFill>
                  <a:prstClr val="black">
                    <a:tint val="75000"/>
                  </a:prstClr>
                </a:solidFill>
              </a:rPr>
              <a:pPr/>
              <a:t>4/22/2026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9054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A133B-05F6-4E2A-B8B1-6158F91DA272}" type="datetime1">
              <a:rPr lang="en-US" smtClean="0">
                <a:solidFill>
                  <a:prstClr val="black">
                    <a:tint val="75000"/>
                  </a:prstClr>
                </a:solidFill>
              </a:rPr>
              <a:pPr/>
              <a:t>4/22/2026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1866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11A86-46E6-42BE-99C6-522CA70A2965}" type="datetime1">
              <a:rPr lang="en-US" smtClean="0">
                <a:solidFill>
                  <a:prstClr val="black">
                    <a:tint val="75000"/>
                  </a:prstClr>
                </a:solidFill>
              </a:rPr>
              <a:pPr/>
              <a:t>4/22/2026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182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558ED2-2546-4977-B235-9D826157926C}" type="datetime1">
              <a:rPr lang="en-US" smtClean="0"/>
              <a:t>4/22/2026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105412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B97613-44B8-4842-A980-02304AF39DF1}" type="datetime1">
              <a:rPr lang="en-US" smtClean="0">
                <a:solidFill>
                  <a:prstClr val="black">
                    <a:tint val="75000"/>
                  </a:prstClr>
                </a:solidFill>
              </a:rPr>
              <a:pPr/>
              <a:t>4/22/2026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9773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0674A-3066-4FFA-9634-D7990593A127}" type="datetime1">
              <a:rPr lang="en-US" smtClean="0">
                <a:solidFill>
                  <a:prstClr val="black">
                    <a:tint val="75000"/>
                  </a:prstClr>
                </a:solidFill>
              </a:rPr>
              <a:pPr/>
              <a:t>4/22/2026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482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87F782-218A-43C4-8401-62E9B1CE72B5}"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4068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00E037-3609-4981-BD89-C3724134CDD4}"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6842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4AB3BF-2471-4502-8E5B-5BC3771E271F}" type="datetime1">
              <a:rPr lang="en-US" smtClean="0"/>
              <a:t>4/22/2026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277864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4581DB-7061-419F-9DD1-BEEBEAD50D91}" type="datetime1">
              <a:rPr lang="en-US" smtClean="0"/>
              <a:t>4/22/2026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1263415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A133B-05F6-4E2A-B8B1-6158F91DA272}" type="datetime1">
              <a:rPr lang="en-US" smtClean="0"/>
              <a:t>4/22/2026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2297302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11A86-46E6-42BE-99C6-522CA70A2965}" type="datetime1">
              <a:rPr lang="en-US" smtClean="0"/>
              <a:t>4/22/2026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2179840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B97613-44B8-4842-A980-02304AF39DF1}" type="datetime1">
              <a:rPr lang="en-US" smtClean="0"/>
              <a:t>4/22/2026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2581075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0674A-3066-4FFA-9634-D7990593A127}" type="datetime1">
              <a:rPr lang="en-US" smtClean="0"/>
              <a:t>4/22/2026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84A79C-86BA-4374-9AE3-3A0010382100}" type="slidenum">
              <a:rPr lang="en-US" smtClean="0"/>
              <a:t>‹#›</a:t>
            </a:fld>
            <a:endParaRPr lang="en-US" dirty="0"/>
          </a:p>
        </p:txBody>
      </p:sp>
    </p:spTree>
    <p:extLst>
      <p:ext uri="{BB962C8B-B14F-4D97-AF65-F5344CB8AC3E}">
        <p14:creationId xmlns:p14="http://schemas.microsoft.com/office/powerpoint/2010/main" val="1859500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206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AFDAD-3019-42DE-9929-D069C51602DD}" type="datetime1">
              <a:rPr lang="en-US" smtClean="0"/>
              <a:t>4/22/2026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4A79C-86BA-4374-9AE3-3A0010382100}" type="slidenum">
              <a:rPr lang="en-US" smtClean="0"/>
              <a:t>‹#›</a:t>
            </a:fld>
            <a:endParaRPr lang="en-US" dirty="0"/>
          </a:p>
        </p:txBody>
      </p:sp>
      <p:sp>
        <p:nvSpPr>
          <p:cNvPr id="7" name="Google Shape;73;p10"/>
          <p:cNvSpPr/>
          <p:nvPr userDrawn="1"/>
        </p:nvSpPr>
        <p:spPr>
          <a:xfrm>
            <a:off x="7356366" y="6693278"/>
            <a:ext cx="3960984" cy="177422"/>
          </a:xfrm>
          <a:prstGeom prst="rect">
            <a:avLst/>
          </a:prstGeom>
          <a:solidFill>
            <a:srgbClr val="DBC9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4;p10"/>
          <p:cNvSpPr/>
          <p:nvPr userDrawn="1"/>
        </p:nvSpPr>
        <p:spPr>
          <a:xfrm>
            <a:off x="11317350" y="6693276"/>
            <a:ext cx="893700" cy="177423"/>
          </a:xfrm>
          <a:prstGeom prst="rect">
            <a:avLst/>
          </a:prstGeom>
          <a:solidFill>
            <a:srgbClr val="6C4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5;p10"/>
          <p:cNvSpPr/>
          <p:nvPr userDrawn="1"/>
        </p:nvSpPr>
        <p:spPr>
          <a:xfrm>
            <a:off x="0" y="6693277"/>
            <a:ext cx="893700" cy="177423"/>
          </a:xfrm>
          <a:prstGeom prst="rect">
            <a:avLst/>
          </a:prstGeom>
          <a:solidFill>
            <a:srgbClr val="ACC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6;p10"/>
          <p:cNvSpPr/>
          <p:nvPr userDrawn="1"/>
        </p:nvSpPr>
        <p:spPr>
          <a:xfrm>
            <a:off x="893710" y="6693277"/>
            <a:ext cx="6462600" cy="177423"/>
          </a:xfrm>
          <a:prstGeom prst="rect">
            <a:avLst/>
          </a:prstGeom>
          <a:solidFill>
            <a:srgbClr val="A29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55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0" kern="1200">
          <a:solidFill>
            <a:srgbClr val="23662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206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AFDAD-3019-42DE-9929-D069C51602DD}"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
        <p:nvSpPr>
          <p:cNvPr id="7" name="Google Shape;73;p10"/>
          <p:cNvSpPr/>
          <p:nvPr userDrawn="1"/>
        </p:nvSpPr>
        <p:spPr>
          <a:xfrm>
            <a:off x="7356366" y="6693278"/>
            <a:ext cx="3960984" cy="177422"/>
          </a:xfrm>
          <a:prstGeom prst="rect">
            <a:avLst/>
          </a:prstGeom>
          <a:solidFill>
            <a:srgbClr val="DBC9B7"/>
          </a:solidFill>
          <a:ln>
            <a:noFill/>
          </a:ln>
        </p:spPr>
        <p:txBody>
          <a:bodyPr spcFirstLastPara="1" wrap="square" lIns="91425" tIns="91425" rIns="91425" bIns="91425" anchor="ctr" anchorCtr="0">
            <a:noAutofit/>
          </a:bodyPr>
          <a:lstStyle/>
          <a:p>
            <a:endParaRPr dirty="0">
              <a:solidFill>
                <a:prstClr val="black"/>
              </a:solidFill>
            </a:endParaRPr>
          </a:p>
        </p:txBody>
      </p:sp>
      <p:sp>
        <p:nvSpPr>
          <p:cNvPr id="8" name="Google Shape;74;p10"/>
          <p:cNvSpPr/>
          <p:nvPr userDrawn="1"/>
        </p:nvSpPr>
        <p:spPr>
          <a:xfrm>
            <a:off x="11317350" y="6693276"/>
            <a:ext cx="893700" cy="177423"/>
          </a:xfrm>
          <a:prstGeom prst="rect">
            <a:avLst/>
          </a:prstGeom>
          <a:solidFill>
            <a:srgbClr val="6C4C3E"/>
          </a:solidFill>
          <a:ln>
            <a:noFill/>
          </a:ln>
        </p:spPr>
        <p:txBody>
          <a:bodyPr spcFirstLastPara="1" wrap="square" lIns="91425" tIns="91425" rIns="91425" bIns="91425" anchor="ctr" anchorCtr="0">
            <a:noAutofit/>
          </a:bodyPr>
          <a:lstStyle/>
          <a:p>
            <a:endParaRPr dirty="0">
              <a:solidFill>
                <a:prstClr val="black"/>
              </a:solidFill>
            </a:endParaRPr>
          </a:p>
        </p:txBody>
      </p:sp>
      <p:sp>
        <p:nvSpPr>
          <p:cNvPr id="9" name="Google Shape;75;p10"/>
          <p:cNvSpPr/>
          <p:nvPr userDrawn="1"/>
        </p:nvSpPr>
        <p:spPr>
          <a:xfrm>
            <a:off x="0" y="6693277"/>
            <a:ext cx="893700" cy="177423"/>
          </a:xfrm>
          <a:prstGeom prst="rect">
            <a:avLst/>
          </a:prstGeom>
          <a:solidFill>
            <a:srgbClr val="ACC4AC"/>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 name="Google Shape;76;p10"/>
          <p:cNvSpPr/>
          <p:nvPr userDrawn="1"/>
        </p:nvSpPr>
        <p:spPr>
          <a:xfrm>
            <a:off x="893710" y="6693277"/>
            <a:ext cx="6462600" cy="177423"/>
          </a:xfrm>
          <a:prstGeom prst="rect">
            <a:avLst/>
          </a:prstGeom>
          <a:solidFill>
            <a:srgbClr val="A29172"/>
          </a:solidFill>
          <a:ln>
            <a:noFill/>
          </a:ln>
        </p:spPr>
        <p:txBody>
          <a:bodyPr spcFirstLastPara="1" wrap="square" lIns="91425" tIns="91425" rIns="91425" bIns="91425" anchor="ctr" anchorCtr="0">
            <a:noAutofit/>
          </a:bodyPr>
          <a:lstStyle/>
          <a:p>
            <a:endParaRPr dirty="0">
              <a:solidFill>
                <a:prstClr val="black"/>
              </a:solidFill>
            </a:endParaRPr>
          </a:p>
        </p:txBody>
      </p:sp>
    </p:spTree>
    <p:extLst>
      <p:ext uri="{BB962C8B-B14F-4D97-AF65-F5344CB8AC3E}">
        <p14:creationId xmlns:p14="http://schemas.microsoft.com/office/powerpoint/2010/main" val="3010779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0" kern="1200">
          <a:solidFill>
            <a:srgbClr val="23662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206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AFDAD-3019-42DE-9929-D069C51602DD}" type="datetime1">
              <a:rPr lang="en-US" smtClean="0">
                <a:solidFill>
                  <a:prstClr val="black">
                    <a:tint val="75000"/>
                  </a:prstClr>
                </a:solidFill>
              </a:rPr>
              <a:pPr/>
              <a:t>4/22/2026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4A79C-86BA-4374-9AE3-3A0010382100}" type="slidenum">
              <a:rPr lang="en-US" smtClean="0">
                <a:solidFill>
                  <a:prstClr val="black">
                    <a:tint val="75000"/>
                  </a:prstClr>
                </a:solidFill>
              </a:rPr>
              <a:pPr/>
              <a:t>‹#›</a:t>
            </a:fld>
            <a:endParaRPr lang="en-US" dirty="0">
              <a:solidFill>
                <a:prstClr val="black">
                  <a:tint val="75000"/>
                </a:prstClr>
              </a:solidFill>
            </a:endParaRPr>
          </a:p>
        </p:txBody>
      </p:sp>
      <p:sp>
        <p:nvSpPr>
          <p:cNvPr id="7" name="Google Shape;73;p10"/>
          <p:cNvSpPr/>
          <p:nvPr userDrawn="1"/>
        </p:nvSpPr>
        <p:spPr>
          <a:xfrm>
            <a:off x="7356366" y="6693278"/>
            <a:ext cx="3960984" cy="177422"/>
          </a:xfrm>
          <a:prstGeom prst="rect">
            <a:avLst/>
          </a:prstGeom>
          <a:solidFill>
            <a:srgbClr val="DBC9B7"/>
          </a:solidFill>
          <a:ln>
            <a:noFill/>
          </a:ln>
        </p:spPr>
        <p:txBody>
          <a:bodyPr spcFirstLastPara="1" wrap="square" lIns="91425" tIns="91425" rIns="91425" bIns="91425" anchor="ctr" anchorCtr="0">
            <a:noAutofit/>
          </a:bodyPr>
          <a:lstStyle/>
          <a:p>
            <a:endParaRPr dirty="0">
              <a:solidFill>
                <a:prstClr val="black"/>
              </a:solidFill>
            </a:endParaRPr>
          </a:p>
        </p:txBody>
      </p:sp>
      <p:sp>
        <p:nvSpPr>
          <p:cNvPr id="8" name="Google Shape;74;p10"/>
          <p:cNvSpPr/>
          <p:nvPr userDrawn="1"/>
        </p:nvSpPr>
        <p:spPr>
          <a:xfrm>
            <a:off x="11317350" y="6693276"/>
            <a:ext cx="893700" cy="177423"/>
          </a:xfrm>
          <a:prstGeom prst="rect">
            <a:avLst/>
          </a:prstGeom>
          <a:solidFill>
            <a:srgbClr val="6C4C3E"/>
          </a:solidFill>
          <a:ln>
            <a:noFill/>
          </a:ln>
        </p:spPr>
        <p:txBody>
          <a:bodyPr spcFirstLastPara="1" wrap="square" lIns="91425" tIns="91425" rIns="91425" bIns="91425" anchor="ctr" anchorCtr="0">
            <a:noAutofit/>
          </a:bodyPr>
          <a:lstStyle/>
          <a:p>
            <a:endParaRPr dirty="0">
              <a:solidFill>
                <a:prstClr val="black"/>
              </a:solidFill>
            </a:endParaRPr>
          </a:p>
        </p:txBody>
      </p:sp>
      <p:sp>
        <p:nvSpPr>
          <p:cNvPr id="9" name="Google Shape;75;p10"/>
          <p:cNvSpPr/>
          <p:nvPr userDrawn="1"/>
        </p:nvSpPr>
        <p:spPr>
          <a:xfrm>
            <a:off x="0" y="6693277"/>
            <a:ext cx="893700" cy="177423"/>
          </a:xfrm>
          <a:prstGeom prst="rect">
            <a:avLst/>
          </a:prstGeom>
          <a:solidFill>
            <a:srgbClr val="ACC4AC"/>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0" name="Google Shape;76;p10"/>
          <p:cNvSpPr/>
          <p:nvPr userDrawn="1"/>
        </p:nvSpPr>
        <p:spPr>
          <a:xfrm>
            <a:off x="893710" y="6693277"/>
            <a:ext cx="6462600" cy="177423"/>
          </a:xfrm>
          <a:prstGeom prst="rect">
            <a:avLst/>
          </a:prstGeom>
          <a:solidFill>
            <a:srgbClr val="A29172"/>
          </a:solidFill>
          <a:ln>
            <a:noFill/>
          </a:ln>
        </p:spPr>
        <p:txBody>
          <a:bodyPr spcFirstLastPara="1" wrap="square" lIns="91425" tIns="91425" rIns="91425" bIns="91425" anchor="ctr" anchorCtr="0">
            <a:noAutofit/>
          </a:bodyPr>
          <a:lstStyle/>
          <a:p>
            <a:endParaRPr dirty="0">
              <a:solidFill>
                <a:prstClr val="black"/>
              </a:solidFill>
            </a:endParaRPr>
          </a:p>
        </p:txBody>
      </p:sp>
    </p:spTree>
    <p:extLst>
      <p:ext uri="{BB962C8B-B14F-4D97-AF65-F5344CB8AC3E}">
        <p14:creationId xmlns:p14="http://schemas.microsoft.com/office/powerpoint/2010/main" val="24340486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b="0" kern="1200">
          <a:solidFill>
            <a:srgbClr val="23662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cityofpleasantonca.gov/our-government/traffic-engineering/" TargetMode="External"/><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hyperlink" Target="https://us06web.zoom.us/j/83753704914?pwd=pKG8O1q37ejKOWpXAFTCMhJ9Nr0vj9.1" TargetMode="External"/><Relationship Id="rId4" Type="http://schemas.openxmlformats.org/officeDocument/2006/relationships/hyperlink" Target="https://tjkmweb.wixsite.com/pleasantontsap"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alphaModFix amt="15000"/>
            <a:extLst>
              <a:ext uri="{28A0092B-C50C-407E-A947-70E740481C1C}">
                <a14:useLocalDpi xmlns:a14="http://schemas.microsoft.com/office/drawing/2010/main" val="0"/>
              </a:ext>
            </a:extLst>
          </a:blip>
          <a:srcRect t="6757" b="6757"/>
          <a:stretch/>
        </p:blipFill>
        <p:spPr bwMode="auto">
          <a:xfrm>
            <a:off x="0" y="1"/>
            <a:ext cx="12192000" cy="6858000"/>
          </a:xfrm>
          <a:prstGeom prst="rect">
            <a:avLst/>
          </a:prstGeom>
          <a:noFill/>
        </p:spPr>
      </p:pic>
      <p:sp>
        <p:nvSpPr>
          <p:cNvPr id="11" name="Rectangle 10"/>
          <p:cNvSpPr/>
          <p:nvPr/>
        </p:nvSpPr>
        <p:spPr>
          <a:xfrm>
            <a:off x="0" y="2519464"/>
            <a:ext cx="12192000" cy="2623197"/>
          </a:xfrm>
          <a:prstGeom prst="rect">
            <a:avLst/>
          </a:prstGeom>
          <a:solidFill>
            <a:srgbClr val="16638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24238"/>
              </a:solidFill>
            </a:endParaRPr>
          </a:p>
        </p:txBody>
      </p:sp>
      <p:sp>
        <p:nvSpPr>
          <p:cNvPr id="21" name="Title 1"/>
          <p:cNvSpPr txBox="1">
            <a:spLocks/>
          </p:cNvSpPr>
          <p:nvPr/>
        </p:nvSpPr>
        <p:spPr>
          <a:xfrm>
            <a:off x="311963" y="2856348"/>
            <a:ext cx="11568074" cy="9600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rgbClr val="236621"/>
                </a:solidFill>
                <a:latin typeface="Lato" panose="020F0502020204030203" pitchFamily="34" charset="0"/>
                <a:ea typeface="+mj-ea"/>
                <a:cs typeface="+mj-cs"/>
              </a:defRPr>
            </a:lvl1pPr>
          </a:lstStyle>
          <a:p>
            <a:pPr algn="l"/>
            <a:r>
              <a:rPr lang="en-US" sz="3200" b="1" dirty="0">
                <a:solidFill>
                  <a:schemeClr val="bg1"/>
                </a:solidFill>
                <a:latin typeface="Segoe UI" panose="020B0502040204020203" pitchFamily="34" charset="0"/>
                <a:cs typeface="Segoe UI" panose="020B0502040204020203" pitchFamily="34" charset="0"/>
              </a:rPr>
              <a:t>Pleasanton Transportation Safety Action Plan (PTSAP)</a:t>
            </a:r>
          </a:p>
        </p:txBody>
      </p:sp>
      <p:sp>
        <p:nvSpPr>
          <p:cNvPr id="22" name="Subtitle 2"/>
          <p:cNvSpPr txBox="1">
            <a:spLocks/>
          </p:cNvSpPr>
          <p:nvPr/>
        </p:nvSpPr>
        <p:spPr>
          <a:xfrm>
            <a:off x="311962" y="3847160"/>
            <a:ext cx="9144000" cy="13794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solidFill>
                  <a:schemeClr val="bg1"/>
                </a:solidFill>
                <a:latin typeface="Segoe UI" panose="020B0502040204020203" pitchFamily="34" charset="0"/>
                <a:cs typeface="Segoe UI" panose="020B0502040204020203" pitchFamily="34" charset="0"/>
              </a:rPr>
              <a:t>Community Meeting #3 </a:t>
            </a:r>
          </a:p>
          <a:p>
            <a:pPr algn="l"/>
            <a:r>
              <a:rPr lang="en-US" sz="2000" b="1" dirty="0">
                <a:solidFill>
                  <a:schemeClr val="bg1"/>
                </a:solidFill>
                <a:latin typeface="Segoe UI" panose="020B0502040204020203" pitchFamily="34" charset="0"/>
                <a:cs typeface="Segoe UI" panose="020B0502040204020203" pitchFamily="34" charset="0"/>
              </a:rPr>
              <a:t>April 21, 2026</a:t>
            </a:r>
          </a:p>
          <a:p>
            <a:pPr algn="l"/>
            <a:r>
              <a:rPr lang="en-US" sz="1600" b="1" dirty="0">
                <a:solidFill>
                  <a:schemeClr val="bg1"/>
                </a:solidFill>
                <a:latin typeface="Segoe UI" panose="020B0502040204020203" pitchFamily="34" charset="0"/>
                <a:cs typeface="Segoe UI" panose="020B0502040204020203" pitchFamily="34" charset="0"/>
              </a:rPr>
              <a:t>6:00 PM</a:t>
            </a:r>
          </a:p>
        </p:txBody>
      </p:sp>
      <p:pic>
        <p:nvPicPr>
          <p:cNvPr id="8" name="Picture 7">
            <a:extLst>
              <a:ext uri="{FF2B5EF4-FFF2-40B4-BE49-F238E27FC236}">
                <a16:creationId xmlns:a16="http://schemas.microsoft.com/office/drawing/2014/main" id="{0A9D1972-1739-6A6F-ECD7-792CC4A5F8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41668" y="6243361"/>
            <a:ext cx="1199914" cy="475290"/>
          </a:xfrm>
          <a:prstGeom prst="rect">
            <a:avLst/>
          </a:prstGeom>
        </p:spPr>
      </p:pic>
      <p:pic>
        <p:nvPicPr>
          <p:cNvPr id="3" name="Picture 2" descr="A yellow and green curved road&#10;&#10;Description automatically generated">
            <a:extLst>
              <a:ext uri="{FF2B5EF4-FFF2-40B4-BE49-F238E27FC236}">
                <a16:creationId xmlns:a16="http://schemas.microsoft.com/office/drawing/2014/main" id="{D74F4CDE-DE96-1C67-1D55-58191083B6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7451" y="6192660"/>
            <a:ext cx="1024815" cy="576692"/>
          </a:xfrm>
          <a:prstGeom prst="rect">
            <a:avLst/>
          </a:prstGeom>
        </p:spPr>
      </p:pic>
      <p:pic>
        <p:nvPicPr>
          <p:cNvPr id="4" name="Picture 3" descr="A blue and white logo&#10;&#10;Description automatically generated">
            <a:extLst>
              <a:ext uri="{FF2B5EF4-FFF2-40B4-BE49-F238E27FC236}">
                <a16:creationId xmlns:a16="http://schemas.microsoft.com/office/drawing/2014/main" id="{C3D1CF54-2544-8E0D-39A6-EAFD4BCF19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9979" y="-1018479"/>
            <a:ext cx="2743206" cy="2743206"/>
          </a:xfrm>
          <a:prstGeom prst="rect">
            <a:avLst/>
          </a:prstGeom>
        </p:spPr>
      </p:pic>
    </p:spTree>
    <p:extLst>
      <p:ext uri="{BB962C8B-B14F-4D97-AF65-F5344CB8AC3E}">
        <p14:creationId xmlns:p14="http://schemas.microsoft.com/office/powerpoint/2010/main" val="181322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436B-54A8-478F-740C-19D414639BE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E94981A-8F28-ADA2-FE0D-4CBD52ED465D}"/>
              </a:ext>
            </a:extLst>
          </p:cNvPr>
          <p:cNvSpPr>
            <a:spLocks noGrp="1"/>
          </p:cNvSpPr>
          <p:nvPr>
            <p:ph type="sldNum" sz="quarter" idx="12"/>
          </p:nvPr>
        </p:nvSpPr>
        <p:spPr/>
        <p:txBody>
          <a:bodyPr/>
          <a:lstStyle/>
          <a:p>
            <a:fld id="{0184A79C-86BA-4374-9AE3-3A0010382100}" type="slidenum">
              <a:rPr lang="en-US" smtClean="0">
                <a:solidFill>
                  <a:prstClr val="black">
                    <a:tint val="75000"/>
                  </a:prstClr>
                </a:solidFill>
              </a:rPr>
              <a:pPr/>
              <a:t>10</a:t>
            </a:fld>
            <a:endParaRPr lang="en-US" dirty="0">
              <a:solidFill>
                <a:prstClr val="black">
                  <a:tint val="75000"/>
                </a:prstClr>
              </a:solidFill>
            </a:endParaRPr>
          </a:p>
        </p:txBody>
      </p:sp>
      <p:sp>
        <p:nvSpPr>
          <p:cNvPr id="7" name="Title 1">
            <a:extLst>
              <a:ext uri="{FF2B5EF4-FFF2-40B4-BE49-F238E27FC236}">
                <a16:creationId xmlns:a16="http://schemas.microsoft.com/office/drawing/2014/main" id="{BE0CB7DF-3879-C9A4-9E50-9BB8D3CB550C}"/>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High Injury Network – Pedestrian Focused Corridors</a:t>
            </a:r>
          </a:p>
        </p:txBody>
      </p:sp>
      <p:graphicFrame>
        <p:nvGraphicFramePr>
          <p:cNvPr id="8" name="Table 7">
            <a:extLst>
              <a:ext uri="{FF2B5EF4-FFF2-40B4-BE49-F238E27FC236}">
                <a16:creationId xmlns:a16="http://schemas.microsoft.com/office/drawing/2014/main" id="{C971EAAA-A5E8-1B76-9700-9F9D3120EC8B}"/>
              </a:ext>
            </a:extLst>
          </p:cNvPr>
          <p:cNvGraphicFramePr>
            <a:graphicFrameLocks noGrp="1"/>
          </p:cNvGraphicFramePr>
          <p:nvPr>
            <p:extLst>
              <p:ext uri="{D42A27DB-BD31-4B8C-83A1-F6EECF244321}">
                <p14:modId xmlns:p14="http://schemas.microsoft.com/office/powerpoint/2010/main" val="2812642515"/>
              </p:ext>
            </p:extLst>
          </p:nvPr>
        </p:nvGraphicFramePr>
        <p:xfrm>
          <a:off x="8341361" y="867257"/>
          <a:ext cx="3554900" cy="1785687"/>
        </p:xfrm>
        <a:graphic>
          <a:graphicData uri="http://schemas.openxmlformats.org/drawingml/2006/table">
            <a:tbl>
              <a:tblPr>
                <a:tableStyleId>{5C22544A-7EE6-4342-B048-85BDC9FD1C3A}</a:tableStyleId>
              </a:tblPr>
              <a:tblGrid>
                <a:gridCol w="2542700">
                  <a:extLst>
                    <a:ext uri="{9D8B030D-6E8A-4147-A177-3AD203B41FA5}">
                      <a16:colId xmlns:a16="http://schemas.microsoft.com/office/drawing/2014/main" val="2544008177"/>
                    </a:ext>
                  </a:extLst>
                </a:gridCol>
                <a:gridCol w="1012200">
                  <a:extLst>
                    <a:ext uri="{9D8B030D-6E8A-4147-A177-3AD203B41FA5}">
                      <a16:colId xmlns:a16="http://schemas.microsoft.com/office/drawing/2014/main" val="151748044"/>
                    </a:ext>
                  </a:extLst>
                </a:gridCol>
              </a:tblGrid>
              <a:tr h="188642">
                <a:tc>
                  <a:txBody>
                    <a:bodyPr/>
                    <a:lstStyle/>
                    <a:p>
                      <a:pPr algn="ctr" fontAlgn="b">
                        <a:buNone/>
                      </a:pPr>
                      <a:r>
                        <a:rPr lang="en-IN" sz="1100" u="none" strike="noStrike" dirty="0">
                          <a:solidFill>
                            <a:schemeClr val="bg1"/>
                          </a:solidFill>
                          <a:effectLst/>
                          <a:latin typeface="Segoe UI" panose="020B0502040204020203" pitchFamily="34" charset="0"/>
                          <a:cs typeface="Segoe UI" panose="020B0502040204020203" pitchFamily="34" charset="0"/>
                        </a:rPr>
                        <a:t>Criteria</a:t>
                      </a:r>
                      <a:endParaRPr lang="en-IN" sz="1100" b="0"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algn="ctr" fontAlgn="b">
                        <a:buNone/>
                      </a:pPr>
                      <a:r>
                        <a:rPr lang="en-IN" sz="1100" u="none" strike="noStrike" dirty="0">
                          <a:solidFill>
                            <a:schemeClr val="bg1"/>
                          </a:solidFill>
                          <a:effectLst/>
                          <a:latin typeface="Segoe UI" panose="020B0502040204020203" pitchFamily="34" charset="0"/>
                          <a:cs typeface="Segoe UI" panose="020B0502040204020203" pitchFamily="34" charset="0"/>
                        </a:rPr>
                        <a:t>Points</a:t>
                      </a:r>
                      <a:endParaRPr lang="en-IN" sz="1100" b="0"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extLst>
                  <a:ext uri="{0D108BD9-81ED-4DB2-BD59-A6C34878D82A}">
                    <a16:rowId xmlns:a16="http://schemas.microsoft.com/office/drawing/2014/main" val="3001382952"/>
                  </a:ext>
                </a:extLst>
              </a:tr>
              <a:tr h="122661">
                <a:tc>
                  <a:txBody>
                    <a:bodyPr/>
                    <a:lstStyle/>
                    <a:p>
                      <a:pPr algn="l" fontAlgn="b">
                        <a:buNone/>
                      </a:pPr>
                      <a:r>
                        <a:rPr lang="en-IN" sz="1100" b="0" i="0" u="none" strike="noStrike" dirty="0">
                          <a:solidFill>
                            <a:srgbClr val="166382"/>
                          </a:solidFill>
                          <a:effectLst/>
                          <a:latin typeface="Segoe UI" panose="020B0502040204020203" pitchFamily="34" charset="0"/>
                          <a:cs typeface="Segoe UI" panose="020B0502040204020203" pitchFamily="34" charset="0"/>
                        </a:rPr>
                        <a:t>Pedestrian Fatal Collisions</a:t>
                      </a:r>
                    </a:p>
                  </a:txBody>
                  <a:tcPr marL="9525" marR="9525" marT="9525" marB="0" anchor="ctr">
                    <a:solidFill>
                      <a:srgbClr val="166382">
                        <a:alpha val="50000"/>
                      </a:srgbClr>
                    </a:solidFill>
                  </a:tcPr>
                </a:tc>
                <a:tc>
                  <a:txBody>
                    <a:bodyPr/>
                    <a:lstStyle/>
                    <a:p>
                      <a:pPr algn="ctr" fontAlgn="b">
                        <a:buNone/>
                      </a:pPr>
                      <a:r>
                        <a:rPr lang="en-IN" sz="1100" b="0" i="0" u="none" strike="noStrike" dirty="0">
                          <a:solidFill>
                            <a:srgbClr val="166382"/>
                          </a:solidFill>
                          <a:effectLst/>
                          <a:latin typeface="Segoe UI" panose="020B0502040204020203" pitchFamily="34" charset="0"/>
                          <a:cs typeface="Segoe UI" panose="020B0502040204020203" pitchFamily="34" charset="0"/>
                        </a:rPr>
                        <a:t>20</a:t>
                      </a:r>
                    </a:p>
                  </a:txBody>
                  <a:tcPr marL="9525" marR="9525" marT="9525" marB="0" anchor="ctr">
                    <a:solidFill>
                      <a:srgbClr val="166382">
                        <a:alpha val="50000"/>
                      </a:srgbClr>
                    </a:solidFill>
                  </a:tcPr>
                </a:tc>
                <a:extLst>
                  <a:ext uri="{0D108BD9-81ED-4DB2-BD59-A6C34878D82A}">
                    <a16:rowId xmlns:a16="http://schemas.microsoft.com/office/drawing/2014/main" val="3778105567"/>
                  </a:ext>
                </a:extLst>
              </a:tr>
              <a:tr h="202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100" b="0" i="0" u="none" strike="noStrike" dirty="0">
                          <a:solidFill>
                            <a:srgbClr val="166382"/>
                          </a:solidFill>
                          <a:effectLst/>
                          <a:latin typeface="Segoe UI" panose="020B0502040204020203" pitchFamily="34" charset="0"/>
                          <a:cs typeface="Segoe UI" panose="020B0502040204020203" pitchFamily="34" charset="0"/>
                        </a:rPr>
                        <a:t>Pedestrian Severe Injury Collisions</a:t>
                      </a:r>
                    </a:p>
                  </a:txBody>
                  <a:tcPr marL="9525" marR="9525" marT="9525" marB="0" anchor="ctr">
                    <a:solidFill>
                      <a:srgbClr val="166382">
                        <a:alpha val="30196"/>
                      </a:srgbClr>
                    </a:solidFill>
                  </a:tcPr>
                </a:tc>
                <a:tc>
                  <a:txBody>
                    <a:bodyPr/>
                    <a:lstStyle/>
                    <a:p>
                      <a:pPr algn="ctr" fontAlgn="b">
                        <a:buNone/>
                      </a:pPr>
                      <a:r>
                        <a:rPr lang="en-IN" sz="1100" b="0" i="0" u="none" strike="noStrike" dirty="0">
                          <a:solidFill>
                            <a:srgbClr val="166382"/>
                          </a:solidFill>
                          <a:effectLst/>
                          <a:latin typeface="Segoe UI" panose="020B0502040204020203" pitchFamily="34" charset="0"/>
                          <a:cs typeface="Segoe UI" panose="020B0502040204020203" pitchFamily="34" charset="0"/>
                        </a:rPr>
                        <a:t>20</a:t>
                      </a:r>
                    </a:p>
                  </a:txBody>
                  <a:tcPr marL="9525" marR="9525" marT="9525" marB="0" anchor="ctr">
                    <a:solidFill>
                      <a:srgbClr val="166382">
                        <a:alpha val="30196"/>
                      </a:srgbClr>
                    </a:solidFill>
                  </a:tcPr>
                </a:tc>
                <a:extLst>
                  <a:ext uri="{0D108BD9-81ED-4DB2-BD59-A6C34878D82A}">
                    <a16:rowId xmlns:a16="http://schemas.microsoft.com/office/drawing/2014/main" val="1525295085"/>
                  </a:ext>
                </a:extLst>
              </a:tr>
              <a:tr h="202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100" b="0" i="0" u="none" strike="noStrike" dirty="0">
                          <a:solidFill>
                            <a:srgbClr val="166382"/>
                          </a:solidFill>
                          <a:effectLst/>
                          <a:latin typeface="Segoe UI" panose="020B0502040204020203" pitchFamily="34" charset="0"/>
                          <a:cs typeface="Segoe UI" panose="020B0502040204020203" pitchFamily="34" charset="0"/>
                        </a:rPr>
                        <a:t>Pedestrian Visible Injury Collisions</a:t>
                      </a:r>
                    </a:p>
                  </a:txBody>
                  <a:tcPr marL="9525" marR="9525" marT="9525" marB="0" anchor="ctr">
                    <a:solidFill>
                      <a:srgbClr val="166382">
                        <a:alpha val="50000"/>
                      </a:srgbClr>
                    </a:solidFill>
                  </a:tcPr>
                </a:tc>
                <a:tc>
                  <a:txBody>
                    <a:bodyPr/>
                    <a:lstStyle/>
                    <a:p>
                      <a:pPr algn="ctr" fontAlgn="b">
                        <a:buNone/>
                      </a:pPr>
                      <a:r>
                        <a:rPr lang="en-IN" sz="1100" b="0" i="0" u="none" strike="noStrike" dirty="0">
                          <a:solidFill>
                            <a:srgbClr val="166382"/>
                          </a:solidFill>
                          <a:effectLst/>
                          <a:latin typeface="Segoe UI" panose="020B0502040204020203" pitchFamily="34" charset="0"/>
                          <a:cs typeface="Segoe UI" panose="020B0502040204020203" pitchFamily="34" charset="0"/>
                        </a:rPr>
                        <a:t>15</a:t>
                      </a:r>
                    </a:p>
                  </a:txBody>
                  <a:tcPr marL="9525" marR="9525" marT="9525" marB="0" anchor="ctr">
                    <a:solidFill>
                      <a:srgbClr val="166382">
                        <a:alpha val="50000"/>
                      </a:srgbClr>
                    </a:solidFill>
                  </a:tcPr>
                </a:tc>
                <a:extLst>
                  <a:ext uri="{0D108BD9-81ED-4DB2-BD59-A6C34878D82A}">
                    <a16:rowId xmlns:a16="http://schemas.microsoft.com/office/drawing/2014/main" val="2606170887"/>
                  </a:ext>
                </a:extLst>
              </a:tr>
              <a:tr h="202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100" b="0" i="0" u="none" strike="noStrike" dirty="0">
                          <a:solidFill>
                            <a:srgbClr val="166382"/>
                          </a:solidFill>
                          <a:effectLst/>
                          <a:latin typeface="Segoe UI" panose="020B0502040204020203" pitchFamily="34" charset="0"/>
                          <a:cs typeface="Segoe UI" panose="020B0502040204020203" pitchFamily="34" charset="0"/>
                        </a:rPr>
                        <a:t>Pedestrian Complaint of Pain Collisions</a:t>
                      </a:r>
                    </a:p>
                  </a:txBody>
                  <a:tcPr marL="9525" marR="9525" marT="9525" marB="0" anchor="ctr">
                    <a:solidFill>
                      <a:srgbClr val="166382">
                        <a:alpha val="30196"/>
                      </a:srgbClr>
                    </a:solidFill>
                  </a:tcPr>
                </a:tc>
                <a:tc>
                  <a:txBody>
                    <a:bodyPr/>
                    <a:lstStyle/>
                    <a:p>
                      <a:pPr algn="ctr" fontAlgn="b">
                        <a:buNone/>
                      </a:pPr>
                      <a:r>
                        <a:rPr lang="en-IN" sz="1100" b="0" i="0" u="none" strike="noStrike" dirty="0">
                          <a:solidFill>
                            <a:srgbClr val="166382"/>
                          </a:solidFill>
                          <a:effectLst/>
                          <a:latin typeface="Segoe UI" panose="020B0502040204020203" pitchFamily="34" charset="0"/>
                          <a:cs typeface="Segoe UI" panose="020B0502040204020203" pitchFamily="34" charset="0"/>
                        </a:rPr>
                        <a:t>15</a:t>
                      </a:r>
                    </a:p>
                  </a:txBody>
                  <a:tcPr marL="9525" marR="9525" marT="9525" marB="0" anchor="ctr">
                    <a:solidFill>
                      <a:srgbClr val="166382">
                        <a:alpha val="30196"/>
                      </a:srgbClr>
                    </a:solidFill>
                  </a:tcPr>
                </a:tc>
                <a:extLst>
                  <a:ext uri="{0D108BD9-81ED-4DB2-BD59-A6C34878D82A}">
                    <a16:rowId xmlns:a16="http://schemas.microsoft.com/office/drawing/2014/main" val="1092895905"/>
                  </a:ext>
                </a:extLst>
              </a:tr>
              <a:tr h="202840">
                <a:tc>
                  <a:txBody>
                    <a:bodyPr/>
                    <a:lstStyle/>
                    <a:p>
                      <a:pPr algn="l" fontAlgn="b">
                        <a:buNone/>
                      </a:pPr>
                      <a:r>
                        <a:rPr lang="en-IN" sz="1100" u="none" strike="noStrike" dirty="0">
                          <a:solidFill>
                            <a:srgbClr val="166382"/>
                          </a:solidFill>
                          <a:effectLst/>
                          <a:latin typeface="Segoe UI" panose="020B0502040204020203" pitchFamily="34" charset="0"/>
                          <a:cs typeface="Segoe UI" panose="020B0502040204020203" pitchFamily="34" charset="0"/>
                        </a:rPr>
                        <a:t>Collision per 1000 AADT</a:t>
                      </a:r>
                      <a:endParaRPr lang="en-IN" sz="1100" b="0" i="0" u="none" strike="noStrike" dirty="0">
                        <a:solidFill>
                          <a:srgbClr val="166382"/>
                        </a:solidFill>
                        <a:effectLst/>
                        <a:latin typeface="Segoe UI" panose="020B0502040204020203" pitchFamily="34" charset="0"/>
                        <a:cs typeface="Segoe UI" panose="020B0502040204020203" pitchFamily="34" charset="0"/>
                      </a:endParaRPr>
                    </a:p>
                  </a:txBody>
                  <a:tcPr marL="9525" marR="9525" marT="9525" marB="0" anchor="ctr">
                    <a:solidFill>
                      <a:srgbClr val="166382">
                        <a:alpha val="50196"/>
                      </a:srgbClr>
                    </a:solidFill>
                  </a:tcPr>
                </a:tc>
                <a:tc>
                  <a:txBody>
                    <a:bodyPr/>
                    <a:lstStyle/>
                    <a:p>
                      <a:pPr algn="ctr" fontAlgn="b">
                        <a:buNone/>
                      </a:pPr>
                      <a:r>
                        <a:rPr lang="en-IN" sz="1100" u="none" strike="noStrike" dirty="0">
                          <a:solidFill>
                            <a:srgbClr val="166382"/>
                          </a:solidFill>
                          <a:effectLst/>
                          <a:latin typeface="Segoe UI" panose="020B0502040204020203" pitchFamily="34" charset="0"/>
                          <a:cs typeface="Segoe UI" panose="020B0502040204020203" pitchFamily="34" charset="0"/>
                        </a:rPr>
                        <a:t>15</a:t>
                      </a:r>
                      <a:endParaRPr lang="en-IN" sz="1100" b="0" i="0" u="none" strike="noStrike" dirty="0">
                        <a:solidFill>
                          <a:srgbClr val="166382"/>
                        </a:solidFill>
                        <a:effectLst/>
                        <a:latin typeface="Segoe UI" panose="020B0502040204020203" pitchFamily="34" charset="0"/>
                        <a:cs typeface="Segoe UI" panose="020B0502040204020203" pitchFamily="34" charset="0"/>
                      </a:endParaRPr>
                    </a:p>
                  </a:txBody>
                  <a:tcPr marL="9525" marR="9525" marT="9525" marB="0" anchor="ctr">
                    <a:solidFill>
                      <a:srgbClr val="166382">
                        <a:alpha val="50196"/>
                      </a:srgbClr>
                    </a:solidFill>
                  </a:tcPr>
                </a:tc>
                <a:extLst>
                  <a:ext uri="{0D108BD9-81ED-4DB2-BD59-A6C34878D82A}">
                    <a16:rowId xmlns:a16="http://schemas.microsoft.com/office/drawing/2014/main" val="2649588845"/>
                  </a:ext>
                </a:extLst>
              </a:tr>
              <a:tr h="202840">
                <a:tc>
                  <a:txBody>
                    <a:bodyPr/>
                    <a:lstStyle/>
                    <a:p>
                      <a:pPr algn="l" fontAlgn="b">
                        <a:buNone/>
                      </a:pPr>
                      <a:r>
                        <a:rPr lang="en-IN" sz="1100" u="none" strike="noStrike" dirty="0">
                          <a:solidFill>
                            <a:srgbClr val="166382"/>
                          </a:solidFill>
                          <a:effectLst/>
                          <a:latin typeface="Segoe UI" panose="020B0502040204020203" pitchFamily="34" charset="0"/>
                          <a:cs typeface="Segoe UI" panose="020B0502040204020203" pitchFamily="34" charset="0"/>
                        </a:rPr>
                        <a:t>Proximity to School</a:t>
                      </a:r>
                      <a:endParaRPr lang="en-IN" sz="1100" b="0" i="0" u="none" strike="noStrike" dirty="0">
                        <a:solidFill>
                          <a:srgbClr val="166382"/>
                        </a:solidFill>
                        <a:effectLst/>
                        <a:latin typeface="Segoe UI" panose="020B0502040204020203" pitchFamily="34" charset="0"/>
                        <a:cs typeface="Segoe UI" panose="020B0502040204020203"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latin typeface="Segoe UI" panose="020B0502040204020203" pitchFamily="34" charset="0"/>
                          <a:cs typeface="Segoe UI" panose="020B0502040204020203" pitchFamily="34" charset="0"/>
                        </a:rPr>
                        <a:t>5</a:t>
                      </a:r>
                      <a:endParaRPr lang="en-IN" sz="1100" b="0" i="0" u="none" strike="noStrike" dirty="0">
                        <a:solidFill>
                          <a:srgbClr val="166382"/>
                        </a:solidFill>
                        <a:effectLst/>
                        <a:latin typeface="Segoe UI" panose="020B0502040204020203" pitchFamily="34" charset="0"/>
                        <a:cs typeface="Segoe UI" panose="020B0502040204020203" pitchFamily="34" charset="0"/>
                      </a:endParaRPr>
                    </a:p>
                  </a:txBody>
                  <a:tcPr marL="9525" marR="9525" marT="9525" marB="0" anchor="ctr">
                    <a:solidFill>
                      <a:srgbClr val="166382">
                        <a:alpha val="30000"/>
                      </a:srgbClr>
                    </a:solidFill>
                  </a:tcPr>
                </a:tc>
                <a:extLst>
                  <a:ext uri="{0D108BD9-81ED-4DB2-BD59-A6C34878D82A}">
                    <a16:rowId xmlns:a16="http://schemas.microsoft.com/office/drawing/2014/main" val="3441747205"/>
                  </a:ext>
                </a:extLst>
              </a:tr>
              <a:tr h="202840">
                <a:tc>
                  <a:txBody>
                    <a:bodyPr/>
                    <a:lstStyle/>
                    <a:p>
                      <a:pPr algn="l" fontAlgn="b">
                        <a:buNone/>
                      </a:pPr>
                      <a:r>
                        <a:rPr lang="en-IN" sz="1100" b="0" i="0" u="none" strike="noStrike" dirty="0">
                          <a:solidFill>
                            <a:srgbClr val="166382"/>
                          </a:solidFill>
                          <a:effectLst/>
                          <a:latin typeface="Segoe UI" panose="020B0502040204020203" pitchFamily="34" charset="0"/>
                          <a:cs typeface="Segoe UI" panose="020B0502040204020203" pitchFamily="34" charset="0"/>
                        </a:rPr>
                        <a:t>Proximity to Parks</a:t>
                      </a:r>
                    </a:p>
                  </a:txBody>
                  <a:tcPr marL="9525" marR="9525" marT="9525" marB="0" anchor="ctr">
                    <a:solidFill>
                      <a:srgbClr val="166382">
                        <a:alpha val="50000"/>
                      </a:srgbClr>
                    </a:solidFill>
                  </a:tcPr>
                </a:tc>
                <a:tc>
                  <a:txBody>
                    <a:bodyPr/>
                    <a:lstStyle/>
                    <a:p>
                      <a:pPr algn="ctr" fontAlgn="b">
                        <a:buNone/>
                      </a:pPr>
                      <a:r>
                        <a:rPr lang="en-IN" sz="1100" b="0" i="0" u="none" strike="noStrike" dirty="0">
                          <a:solidFill>
                            <a:srgbClr val="166382"/>
                          </a:solidFill>
                          <a:effectLst/>
                          <a:latin typeface="Segoe UI" panose="020B0502040204020203" pitchFamily="34" charset="0"/>
                          <a:cs typeface="Segoe UI" panose="020B0502040204020203" pitchFamily="34" charset="0"/>
                        </a:rPr>
                        <a:t>5</a:t>
                      </a:r>
                    </a:p>
                  </a:txBody>
                  <a:tcPr marL="9525" marR="9525" marT="9525" marB="0" anchor="ctr">
                    <a:solidFill>
                      <a:srgbClr val="166382">
                        <a:alpha val="50000"/>
                      </a:srgbClr>
                    </a:solidFill>
                  </a:tcPr>
                </a:tc>
                <a:extLst>
                  <a:ext uri="{0D108BD9-81ED-4DB2-BD59-A6C34878D82A}">
                    <a16:rowId xmlns:a16="http://schemas.microsoft.com/office/drawing/2014/main" val="2963809370"/>
                  </a:ext>
                </a:extLst>
              </a:tr>
              <a:tr h="202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100" b="0" i="0" u="none" strike="noStrike" dirty="0">
                          <a:solidFill>
                            <a:srgbClr val="166382"/>
                          </a:solidFill>
                          <a:effectLst/>
                          <a:latin typeface="Segoe UI" panose="020B0502040204020203" pitchFamily="34" charset="0"/>
                          <a:cs typeface="Segoe UI" panose="020B0502040204020203" pitchFamily="34" charset="0"/>
                        </a:rPr>
                        <a:t>Proximity to Transit</a:t>
                      </a:r>
                    </a:p>
                  </a:txBody>
                  <a:tcPr marL="9525" marR="9525" marT="9525" marB="0" anchor="ctr">
                    <a:solidFill>
                      <a:srgbClr val="166382">
                        <a:alpha val="30000"/>
                      </a:srgbClr>
                    </a:solidFill>
                  </a:tcPr>
                </a:tc>
                <a:tc>
                  <a:txBody>
                    <a:bodyPr/>
                    <a:lstStyle/>
                    <a:p>
                      <a:pPr algn="ctr" fontAlgn="b">
                        <a:buNone/>
                      </a:pPr>
                      <a:r>
                        <a:rPr lang="en-IN" sz="1100" b="0" i="0" u="none" strike="noStrike" dirty="0">
                          <a:solidFill>
                            <a:srgbClr val="166382"/>
                          </a:solidFill>
                          <a:effectLst/>
                          <a:latin typeface="Segoe UI" panose="020B0502040204020203" pitchFamily="34" charset="0"/>
                          <a:cs typeface="Segoe UI" panose="020B0502040204020203" pitchFamily="34" charset="0"/>
                        </a:rPr>
                        <a:t>5</a:t>
                      </a:r>
                    </a:p>
                  </a:txBody>
                  <a:tcPr marL="9525" marR="9525" marT="9525" marB="0" anchor="ctr">
                    <a:solidFill>
                      <a:srgbClr val="166382">
                        <a:alpha val="30000"/>
                      </a:srgbClr>
                    </a:solidFill>
                  </a:tcPr>
                </a:tc>
                <a:extLst>
                  <a:ext uri="{0D108BD9-81ED-4DB2-BD59-A6C34878D82A}">
                    <a16:rowId xmlns:a16="http://schemas.microsoft.com/office/drawing/2014/main" val="1698766816"/>
                  </a:ext>
                </a:extLst>
              </a:tr>
            </a:tbl>
          </a:graphicData>
        </a:graphic>
      </p:graphicFrame>
      <p:graphicFrame>
        <p:nvGraphicFramePr>
          <p:cNvPr id="2" name="Table 1">
            <a:extLst>
              <a:ext uri="{FF2B5EF4-FFF2-40B4-BE49-F238E27FC236}">
                <a16:creationId xmlns:a16="http://schemas.microsoft.com/office/drawing/2014/main" id="{D479372E-B30E-390D-1BBA-E3F6663A102E}"/>
              </a:ext>
            </a:extLst>
          </p:cNvPr>
          <p:cNvGraphicFramePr>
            <a:graphicFrameLocks noGrp="1"/>
          </p:cNvGraphicFramePr>
          <p:nvPr>
            <p:extLst>
              <p:ext uri="{D42A27DB-BD31-4B8C-83A1-F6EECF244321}">
                <p14:modId xmlns:p14="http://schemas.microsoft.com/office/powerpoint/2010/main" val="4192094599"/>
              </p:ext>
            </p:extLst>
          </p:nvPr>
        </p:nvGraphicFramePr>
        <p:xfrm>
          <a:off x="307171" y="868912"/>
          <a:ext cx="7556903" cy="5706981"/>
        </p:xfrm>
        <a:graphic>
          <a:graphicData uri="http://schemas.openxmlformats.org/drawingml/2006/table">
            <a:tbl>
              <a:tblPr>
                <a:tableStyleId>{5C22544A-7EE6-4342-B048-85BDC9FD1C3A}</a:tableStyleId>
              </a:tblPr>
              <a:tblGrid>
                <a:gridCol w="757268">
                  <a:extLst>
                    <a:ext uri="{9D8B030D-6E8A-4147-A177-3AD203B41FA5}">
                      <a16:colId xmlns:a16="http://schemas.microsoft.com/office/drawing/2014/main" val="1646016084"/>
                    </a:ext>
                  </a:extLst>
                </a:gridCol>
                <a:gridCol w="4505008">
                  <a:extLst>
                    <a:ext uri="{9D8B030D-6E8A-4147-A177-3AD203B41FA5}">
                      <a16:colId xmlns:a16="http://schemas.microsoft.com/office/drawing/2014/main" val="787134623"/>
                    </a:ext>
                  </a:extLst>
                </a:gridCol>
                <a:gridCol w="854015">
                  <a:extLst>
                    <a:ext uri="{9D8B030D-6E8A-4147-A177-3AD203B41FA5}">
                      <a16:colId xmlns:a16="http://schemas.microsoft.com/office/drawing/2014/main" val="4062527780"/>
                    </a:ext>
                  </a:extLst>
                </a:gridCol>
                <a:gridCol w="776378">
                  <a:extLst>
                    <a:ext uri="{9D8B030D-6E8A-4147-A177-3AD203B41FA5}">
                      <a16:colId xmlns:a16="http://schemas.microsoft.com/office/drawing/2014/main" val="3135564913"/>
                    </a:ext>
                  </a:extLst>
                </a:gridCol>
                <a:gridCol w="664234">
                  <a:extLst>
                    <a:ext uri="{9D8B030D-6E8A-4147-A177-3AD203B41FA5}">
                      <a16:colId xmlns:a16="http://schemas.microsoft.com/office/drawing/2014/main" val="2882541721"/>
                    </a:ext>
                  </a:extLst>
                </a:gridCol>
              </a:tblGrid>
              <a:tr h="271761">
                <a:tc>
                  <a:txBody>
                    <a:bodyPr/>
                    <a:lstStyle/>
                    <a:p>
                      <a:pPr algn="ctr" fontAlgn="b">
                        <a:buNone/>
                      </a:pPr>
                      <a:r>
                        <a:rPr lang="en-IN" sz="1200" b="1" kern="0" dirty="0">
                          <a:solidFill>
                            <a:schemeClr val="bg1"/>
                          </a:solidFill>
                          <a:effectLst/>
                          <a:latin typeface="Segoe UI" panose="020B0502040204020203" pitchFamily="34" charset="0"/>
                          <a:ea typeface="+mn-ea"/>
                          <a:cs typeface="Segoe UI" panose="020B0502040204020203" pitchFamily="34" charset="0"/>
                        </a:rPr>
                        <a:t>Rank</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Segoe UI" panose="020B0502040204020203" pitchFamily="34" charset="0"/>
                          <a:ea typeface="+mn-ea"/>
                          <a:cs typeface="Segoe UI" panose="020B0502040204020203" pitchFamily="34" charset="0"/>
                        </a:rPr>
                        <a:t>Corridor</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Segoe UI" panose="020B0502040204020203" pitchFamily="34" charset="0"/>
                          <a:ea typeface="+mn-ea"/>
                          <a:cs typeface="Segoe UI" panose="020B0502040204020203" pitchFamily="34" charset="0"/>
                        </a:rPr>
                        <a:t>KSI</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Segoe UI" panose="020B0502040204020203" pitchFamily="34" charset="0"/>
                          <a:ea typeface="+mn-ea"/>
                          <a:cs typeface="Segoe UI" panose="020B0502040204020203" pitchFamily="34" charset="0"/>
                        </a:rPr>
                        <a:t>Injury</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Segoe UI" panose="020B0502040204020203" pitchFamily="34" charset="0"/>
                          <a:ea typeface="+mn-ea"/>
                          <a:cs typeface="Segoe UI" panose="020B0502040204020203" pitchFamily="34" charset="0"/>
                        </a:rPr>
                        <a:t>Score</a:t>
                      </a:r>
                    </a:p>
                  </a:txBody>
                  <a:tcPr marL="9525" marR="9525" marT="9525" marB="0" anchor="ctr">
                    <a:solidFill>
                      <a:srgbClr val="166382"/>
                    </a:solidFill>
                  </a:tcPr>
                </a:tc>
                <a:extLst>
                  <a:ext uri="{0D108BD9-81ED-4DB2-BD59-A6C34878D82A}">
                    <a16:rowId xmlns:a16="http://schemas.microsoft.com/office/drawing/2014/main" val="873593219"/>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Hopyard Road: Valley Avenue to Black Avenue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3</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40.65</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extLst>
                  <a:ext uri="{0D108BD9-81ED-4DB2-BD59-A6C34878D82A}">
                    <a16:rowId xmlns:a16="http://schemas.microsoft.com/office/drawing/2014/main" val="3211822215"/>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2</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Main Streets: Stanleys Boulevard to W Angela Street</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3</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38.89</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extLst>
                  <a:ext uri="{0D108BD9-81ED-4DB2-BD59-A6C34878D82A}">
                    <a16:rowId xmlns:a16="http://schemas.microsoft.com/office/drawing/2014/main" val="544737517"/>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3</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Stoneridge Drive: Kamp Drive to Trevor Parkway</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37.41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extLst>
                  <a:ext uri="{0D108BD9-81ED-4DB2-BD59-A6C34878D82A}">
                    <a16:rowId xmlns:a16="http://schemas.microsoft.com/office/drawing/2014/main" val="1097352892"/>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4</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Foothill Road: Stoneridge Drive to northern city limit</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30.83</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extLst>
                  <a:ext uri="{0D108BD9-81ED-4DB2-BD59-A6C34878D82A}">
                    <a16:rowId xmlns:a16="http://schemas.microsoft.com/office/drawing/2014/main" val="1642197604"/>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5</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Owens Drive: West Las Positas Boulevard to Rosewood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25.22</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extLst>
                  <a:ext uri="{0D108BD9-81ED-4DB2-BD59-A6C34878D82A}">
                    <a16:rowId xmlns:a16="http://schemas.microsoft.com/office/drawing/2014/main" val="3355854444"/>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6</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Santa Rita Road: Stanley Boulevard to Black Avenue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21.80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extLst>
                  <a:ext uri="{0D108BD9-81ED-4DB2-BD59-A6C34878D82A}">
                    <a16:rowId xmlns:a16="http://schemas.microsoft.com/office/drawing/2014/main" val="1158737509"/>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7</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Bernal Avenue: First Street to Windmill Lane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21.19</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extLst>
                  <a:ext uri="{0D108BD9-81ED-4DB2-BD59-A6C34878D82A}">
                    <a16:rowId xmlns:a16="http://schemas.microsoft.com/office/drawing/2014/main" val="1861660764"/>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8</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Valley Avenue: Crestline Road to Santa Rita Road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20.86</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extLst>
                  <a:ext uri="{0D108BD9-81ED-4DB2-BD59-A6C34878D82A}">
                    <a16:rowId xmlns:a16="http://schemas.microsoft.com/office/drawing/2014/main" val="2989116935"/>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9</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Foothill Road: Foothill Knolls Drive to West Las Positas Boulevard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20.83</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extLst>
                  <a:ext uri="{0D108BD9-81ED-4DB2-BD59-A6C34878D82A}">
                    <a16:rowId xmlns:a16="http://schemas.microsoft.com/office/drawing/2014/main" val="3504539785"/>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10</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Bernal Avenue: Valley Avenue to Pleasanton Avenue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20.66</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extLst>
                  <a:ext uri="{0D108BD9-81ED-4DB2-BD59-A6C34878D82A}">
                    <a16:rowId xmlns:a16="http://schemas.microsoft.com/office/drawing/2014/main" val="1879379506"/>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11</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Bernal Avenue: Windmill Lane to Kottinger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20.65</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extLst>
                  <a:ext uri="{0D108BD9-81ED-4DB2-BD59-A6C34878D82A}">
                    <a16:rowId xmlns:a16="http://schemas.microsoft.com/office/drawing/2014/main" val="3494542255"/>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12</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Foothill Road: Muirwood Drive (north) to Stoneridge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17.50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extLst>
                  <a:ext uri="{0D108BD9-81ED-4DB2-BD59-A6C34878D82A}">
                    <a16:rowId xmlns:a16="http://schemas.microsoft.com/office/drawing/2014/main" val="3980864243"/>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13</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Valley Avenue: Hopyard Road to Crestline Road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17.25</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extLst>
                  <a:ext uri="{0D108BD9-81ED-4DB2-BD59-A6C34878D82A}">
                    <a16:rowId xmlns:a16="http://schemas.microsoft.com/office/drawing/2014/main" val="2418547677"/>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14</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Santa Rita Road: Black Avenue to Valley Avenue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16.53</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extLst>
                  <a:ext uri="{0D108BD9-81ED-4DB2-BD59-A6C34878D82A}">
                    <a16:rowId xmlns:a16="http://schemas.microsoft.com/office/drawing/2014/main" val="2396723863"/>
                  </a:ext>
                </a:extLst>
              </a:tr>
              <a:tr h="271761">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15</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Hopyard Road: Valley Avenue to West Las Positas Boulevard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16.44</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extLst>
                  <a:ext uri="{0D108BD9-81ED-4DB2-BD59-A6C34878D82A}">
                    <a16:rowId xmlns:a16="http://schemas.microsoft.com/office/drawing/2014/main" val="40880593"/>
                  </a:ext>
                </a:extLst>
              </a:tr>
              <a:tr h="271761">
                <a:tc>
                  <a:txBody>
                    <a:bodyPr/>
                    <a:lstStyle/>
                    <a:p>
                      <a:pPr algn="ctr" fontAlgn="b">
                        <a:buNone/>
                      </a:pPr>
                      <a:r>
                        <a:rPr lang="en-IN" sz="1100" b="1" i="0" u="none" strike="noStrike" dirty="0">
                          <a:solidFill>
                            <a:schemeClr val="bg1"/>
                          </a:solidFill>
                          <a:effectLst/>
                          <a:latin typeface="Segoe UI" panose="020B0502040204020203" pitchFamily="34" charset="0"/>
                          <a:cs typeface="Segoe UI" panose="020B0502040204020203" pitchFamily="34" charset="0"/>
                        </a:rPr>
                        <a:t>16</a:t>
                      </a: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Santa Rita Road: Valley Avenue to Mohr Avenue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15.79</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extLst>
                  <a:ext uri="{0D108BD9-81ED-4DB2-BD59-A6C34878D82A}">
                    <a16:rowId xmlns:a16="http://schemas.microsoft.com/office/drawing/2014/main" val="240159033"/>
                  </a:ext>
                </a:extLst>
              </a:tr>
              <a:tr h="271761">
                <a:tc>
                  <a:txBody>
                    <a:bodyPr/>
                    <a:lstStyle/>
                    <a:p>
                      <a:pPr algn="ctr" fontAlgn="b">
                        <a:buNone/>
                      </a:pPr>
                      <a:r>
                        <a:rPr lang="en-IN" sz="1100" b="1" i="0" u="none" strike="noStrike" dirty="0">
                          <a:solidFill>
                            <a:schemeClr val="bg1"/>
                          </a:solidFill>
                          <a:effectLst/>
                          <a:latin typeface="Segoe UI" panose="020B0502040204020203" pitchFamily="34" charset="0"/>
                          <a:cs typeface="Segoe UI" panose="020B0502040204020203" pitchFamily="34" charset="0"/>
                        </a:rPr>
                        <a:t>17</a:t>
                      </a: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Valley Avenue: South Paseo Santa Cruz to Hopyard Road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15.52</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extLst>
                  <a:ext uri="{0D108BD9-81ED-4DB2-BD59-A6C34878D82A}">
                    <a16:rowId xmlns:a16="http://schemas.microsoft.com/office/drawing/2014/main" val="1952459459"/>
                  </a:ext>
                </a:extLst>
              </a:tr>
              <a:tr h="271761">
                <a:tc>
                  <a:txBody>
                    <a:bodyPr/>
                    <a:lstStyle/>
                    <a:p>
                      <a:pPr algn="ctr" fontAlgn="b">
                        <a:buNone/>
                      </a:pPr>
                      <a:r>
                        <a:rPr lang="en-IN" sz="1100" b="1" i="0" u="none" strike="noStrike" dirty="0">
                          <a:solidFill>
                            <a:schemeClr val="bg1"/>
                          </a:solidFill>
                          <a:effectLst/>
                          <a:latin typeface="Segoe UI" panose="020B0502040204020203" pitchFamily="34" charset="0"/>
                          <a:cs typeface="Segoe UI" panose="020B0502040204020203" pitchFamily="34" charset="0"/>
                        </a:rPr>
                        <a:t>18</a:t>
                      </a: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Owens Drive: Hopyard Road to Johnson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12.41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extLst>
                  <a:ext uri="{0D108BD9-81ED-4DB2-BD59-A6C34878D82A}">
                    <a16:rowId xmlns:a16="http://schemas.microsoft.com/office/drawing/2014/main" val="929322734"/>
                  </a:ext>
                </a:extLst>
              </a:tr>
              <a:tr h="271761">
                <a:tc>
                  <a:txBody>
                    <a:bodyPr/>
                    <a:lstStyle/>
                    <a:p>
                      <a:pPr algn="ctr" fontAlgn="b">
                        <a:buNone/>
                      </a:pPr>
                      <a:r>
                        <a:rPr lang="en-IN" sz="1100" b="1" i="0" u="none" strike="noStrike" dirty="0">
                          <a:solidFill>
                            <a:schemeClr val="bg1"/>
                          </a:solidFill>
                          <a:effectLst/>
                          <a:latin typeface="Segoe UI" panose="020B0502040204020203" pitchFamily="34" charset="0"/>
                          <a:cs typeface="Segoe UI" panose="020B0502040204020203" pitchFamily="34" charset="0"/>
                        </a:rPr>
                        <a:t>19</a:t>
                      </a: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Owens Drive: Hopyard Road to Willow Road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11.90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50000"/>
                      </a:srgbClr>
                    </a:solidFill>
                  </a:tcPr>
                </a:tc>
                <a:extLst>
                  <a:ext uri="{0D108BD9-81ED-4DB2-BD59-A6C34878D82A}">
                    <a16:rowId xmlns:a16="http://schemas.microsoft.com/office/drawing/2014/main" val="3689031024"/>
                  </a:ext>
                </a:extLst>
              </a:tr>
              <a:tr h="271761">
                <a:tc>
                  <a:txBody>
                    <a:bodyPr/>
                    <a:lstStyle/>
                    <a:p>
                      <a:pPr algn="ctr" fontAlgn="b">
                        <a:buNone/>
                      </a:pPr>
                      <a:r>
                        <a:rPr lang="en-IN" sz="1100" b="1" i="0" u="none" strike="noStrike" dirty="0">
                          <a:solidFill>
                            <a:schemeClr val="bg1"/>
                          </a:solidFill>
                          <a:effectLst/>
                          <a:latin typeface="Segoe UI" panose="020B0502040204020203" pitchFamily="34" charset="0"/>
                          <a:cs typeface="Segoe UI" panose="020B0502040204020203" pitchFamily="34" charset="0"/>
                        </a:rPr>
                        <a:t>20</a:t>
                      </a:r>
                    </a:p>
                  </a:txBody>
                  <a:tcPr marL="9525" marR="9525" marT="9525" marB="0" anchor="ctr">
                    <a:solidFill>
                      <a:srgbClr val="166382"/>
                    </a:solidFill>
                  </a:tcPr>
                </a:tc>
                <a:tc>
                  <a:txBody>
                    <a:bodyPr/>
                    <a:lstStyle/>
                    <a:p>
                      <a:pPr marL="0" marR="0" algn="l">
                        <a:lnSpc>
                          <a:spcPct val="107000"/>
                        </a:lnSpc>
                        <a:spcBef>
                          <a:spcPts val="0"/>
                        </a:spcBef>
                        <a:spcAft>
                          <a:spcPts val="0"/>
                        </a:spcAft>
                      </a:pPr>
                      <a:r>
                        <a:rPr lang="en-IN" sz="1100" u="none" strike="noStrike" kern="1200" dirty="0">
                          <a:solidFill>
                            <a:srgbClr val="166382"/>
                          </a:solidFill>
                          <a:effectLst/>
                          <a:latin typeface="+mn-lt"/>
                          <a:ea typeface="+mn-ea"/>
                          <a:cs typeface="+mn-cs"/>
                        </a:rPr>
                        <a:t>Hacienda Drive: Stoneridge Drive to Owens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tc>
                  <a:txBody>
                    <a:bodyPr/>
                    <a:lstStyle/>
                    <a:p>
                      <a:pPr marL="0" marR="0" algn="ctr">
                        <a:lnSpc>
                          <a:spcPct val="107000"/>
                        </a:lnSpc>
                        <a:spcBef>
                          <a:spcPts val="0"/>
                        </a:spcBef>
                        <a:spcAft>
                          <a:spcPts val="0"/>
                        </a:spcAft>
                      </a:pPr>
                      <a:r>
                        <a:rPr lang="en-IN" sz="1100" u="none" strike="noStrike" kern="1200" dirty="0">
                          <a:solidFill>
                            <a:srgbClr val="166382"/>
                          </a:solidFill>
                          <a:effectLst/>
                          <a:latin typeface="+mn-lt"/>
                          <a:ea typeface="+mn-ea"/>
                          <a:cs typeface="+mn-cs"/>
                        </a:rPr>
                        <a:t>11.67</a:t>
                      </a:r>
                      <a:endParaRPr lang="en-US" sz="1100" u="none" strike="noStrike" kern="1200" dirty="0">
                        <a:solidFill>
                          <a:srgbClr val="166382"/>
                        </a:solidFill>
                        <a:effectLst/>
                        <a:latin typeface="+mn-lt"/>
                        <a:ea typeface="+mn-ea"/>
                        <a:cs typeface="+mn-cs"/>
                      </a:endParaRPr>
                    </a:p>
                  </a:txBody>
                  <a:tcPr marL="68580" marR="68580" marT="0" marB="0" anchor="b">
                    <a:solidFill>
                      <a:srgbClr val="166382">
                        <a:alpha val="30000"/>
                      </a:srgbClr>
                    </a:solidFill>
                  </a:tcPr>
                </a:tc>
                <a:extLst>
                  <a:ext uri="{0D108BD9-81ED-4DB2-BD59-A6C34878D82A}">
                    <a16:rowId xmlns:a16="http://schemas.microsoft.com/office/drawing/2014/main" val="258103617"/>
                  </a:ext>
                </a:extLst>
              </a:tr>
            </a:tbl>
          </a:graphicData>
        </a:graphic>
      </p:graphicFrame>
    </p:spTree>
    <p:extLst>
      <p:ext uri="{BB962C8B-B14F-4D97-AF65-F5344CB8AC3E}">
        <p14:creationId xmlns:p14="http://schemas.microsoft.com/office/powerpoint/2010/main" val="4179908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7267B-BCBA-EB53-532C-E1F912423E6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437AC3-0EDA-3FE8-8637-DD7EA551E9FC}"/>
              </a:ext>
            </a:extLst>
          </p:cNvPr>
          <p:cNvSpPr>
            <a:spLocks noGrp="1"/>
          </p:cNvSpPr>
          <p:nvPr>
            <p:ph type="sldNum" sz="quarter" idx="12"/>
          </p:nvPr>
        </p:nvSpPr>
        <p:spPr/>
        <p:txBody>
          <a:bodyPr/>
          <a:lstStyle/>
          <a:p>
            <a:fld id="{0184A79C-86BA-4374-9AE3-3A0010382100}" type="slidenum">
              <a:rPr lang="en-US" smtClean="0">
                <a:solidFill>
                  <a:prstClr val="black">
                    <a:tint val="75000"/>
                  </a:prstClr>
                </a:solidFill>
              </a:rPr>
              <a:pPr/>
              <a:t>11</a:t>
            </a:fld>
            <a:endParaRPr lang="en-US" dirty="0">
              <a:solidFill>
                <a:prstClr val="black">
                  <a:tint val="75000"/>
                </a:prstClr>
              </a:solidFill>
            </a:endParaRPr>
          </a:p>
        </p:txBody>
      </p:sp>
      <p:sp>
        <p:nvSpPr>
          <p:cNvPr id="7" name="Title 1">
            <a:extLst>
              <a:ext uri="{FF2B5EF4-FFF2-40B4-BE49-F238E27FC236}">
                <a16:creationId xmlns:a16="http://schemas.microsoft.com/office/drawing/2014/main" id="{5E388E91-DF92-1FC1-1DD9-2E463A0A8DF5}"/>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High Injury Network – Bicycle Focused Corridors</a:t>
            </a:r>
          </a:p>
        </p:txBody>
      </p:sp>
      <p:pic>
        <p:nvPicPr>
          <p:cNvPr id="5" name="Picture 4">
            <a:extLst>
              <a:ext uri="{FF2B5EF4-FFF2-40B4-BE49-F238E27FC236}">
                <a16:creationId xmlns:a16="http://schemas.microsoft.com/office/drawing/2014/main" id="{FA363A34-963D-CA58-FA03-8F2CA8646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6288" y="967190"/>
            <a:ext cx="5843862" cy="4515712"/>
          </a:xfrm>
          <a:prstGeom prst="rect">
            <a:avLst/>
          </a:prstGeom>
        </p:spPr>
      </p:pic>
      <p:pic>
        <p:nvPicPr>
          <p:cNvPr id="9" name="Picture 8">
            <a:extLst>
              <a:ext uri="{FF2B5EF4-FFF2-40B4-BE49-F238E27FC236}">
                <a16:creationId xmlns:a16="http://schemas.microsoft.com/office/drawing/2014/main" id="{973FD7F5-3404-E290-5106-544D1311FC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40966" y="967190"/>
            <a:ext cx="5843862" cy="4515712"/>
          </a:xfrm>
          <a:prstGeom prst="rect">
            <a:avLst/>
          </a:prstGeom>
        </p:spPr>
      </p:pic>
      <p:sp>
        <p:nvSpPr>
          <p:cNvPr id="2" name="Content Placeholder 2">
            <a:extLst>
              <a:ext uri="{FF2B5EF4-FFF2-40B4-BE49-F238E27FC236}">
                <a16:creationId xmlns:a16="http://schemas.microsoft.com/office/drawing/2014/main" id="{35D9E13F-8133-7908-A4D7-F448F8D66898}"/>
              </a:ext>
            </a:extLst>
          </p:cNvPr>
          <p:cNvSpPr txBox="1">
            <a:spLocks/>
          </p:cNvSpPr>
          <p:nvPr/>
        </p:nvSpPr>
        <p:spPr>
          <a:xfrm>
            <a:off x="162952" y="5521645"/>
            <a:ext cx="5933049" cy="27055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b="1" dirty="0">
                <a:solidFill>
                  <a:srgbClr val="124238"/>
                </a:solidFill>
                <a:latin typeface="Segoe UI" panose="020B0502040204020203" pitchFamily="34" charset="0"/>
                <a:ea typeface="Open Sans" panose="020B0606030504020204" pitchFamily="34" charset="0"/>
                <a:cs typeface="Segoe UI" panose="020B0502040204020203" pitchFamily="34" charset="0"/>
              </a:rPr>
              <a:t>Bicycle Focused Segments </a:t>
            </a:r>
          </a:p>
          <a:p>
            <a:pPr algn="ctr"/>
            <a:endParaRPr lang="en-US" sz="1600" dirty="0">
              <a:solidFill>
                <a:prstClr val="black"/>
              </a:solidFill>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34F871AA-323F-5446-7243-1C7F3AC7A3CD}"/>
              </a:ext>
            </a:extLst>
          </p:cNvPr>
          <p:cNvSpPr txBox="1">
            <a:spLocks/>
          </p:cNvSpPr>
          <p:nvPr/>
        </p:nvSpPr>
        <p:spPr>
          <a:xfrm>
            <a:off x="6240678" y="5521645"/>
            <a:ext cx="5941904" cy="27055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b="1" dirty="0">
                <a:solidFill>
                  <a:srgbClr val="124238"/>
                </a:solidFill>
                <a:latin typeface="Segoe UI" panose="020B0502040204020203" pitchFamily="34" charset="0"/>
                <a:ea typeface="Open Sans" panose="020B0606030504020204" pitchFamily="34" charset="0"/>
                <a:cs typeface="Segoe UI" panose="020B0502040204020203" pitchFamily="34" charset="0"/>
              </a:rPr>
              <a:t>Heat Map- Bicycle Focused Segments</a:t>
            </a:r>
          </a:p>
          <a:p>
            <a:pPr algn="ctr"/>
            <a:endParaRPr lang="en-US" sz="1600"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36456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B677-D516-59B5-EDDE-29B6D58F9F7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1B5786-EDBA-B42C-450C-CB1EB2AAF5EF}"/>
              </a:ext>
            </a:extLst>
          </p:cNvPr>
          <p:cNvSpPr>
            <a:spLocks noGrp="1"/>
          </p:cNvSpPr>
          <p:nvPr>
            <p:ph type="sldNum" sz="quarter" idx="12"/>
          </p:nvPr>
        </p:nvSpPr>
        <p:spPr/>
        <p:txBody>
          <a:bodyPr/>
          <a:lstStyle/>
          <a:p>
            <a:fld id="{0184A79C-86BA-4374-9AE3-3A0010382100}" type="slidenum">
              <a:rPr lang="en-US" smtClean="0">
                <a:solidFill>
                  <a:prstClr val="black">
                    <a:tint val="75000"/>
                  </a:prstClr>
                </a:solidFill>
              </a:rPr>
              <a:pPr/>
              <a:t>12</a:t>
            </a:fld>
            <a:endParaRPr lang="en-US" dirty="0">
              <a:solidFill>
                <a:prstClr val="black">
                  <a:tint val="75000"/>
                </a:prstClr>
              </a:solidFill>
            </a:endParaRPr>
          </a:p>
        </p:txBody>
      </p:sp>
      <p:sp>
        <p:nvSpPr>
          <p:cNvPr id="7" name="Title 1">
            <a:extLst>
              <a:ext uri="{FF2B5EF4-FFF2-40B4-BE49-F238E27FC236}">
                <a16:creationId xmlns:a16="http://schemas.microsoft.com/office/drawing/2014/main" id="{A29EBA38-ABDB-4DCB-2DEE-593200EA5265}"/>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High Injury Network – Bicycle Focused Corridors</a:t>
            </a:r>
          </a:p>
        </p:txBody>
      </p:sp>
      <p:graphicFrame>
        <p:nvGraphicFramePr>
          <p:cNvPr id="8" name="Table 7">
            <a:extLst>
              <a:ext uri="{FF2B5EF4-FFF2-40B4-BE49-F238E27FC236}">
                <a16:creationId xmlns:a16="http://schemas.microsoft.com/office/drawing/2014/main" id="{99642638-BE9D-23C3-55F5-6496B912829D}"/>
              </a:ext>
            </a:extLst>
          </p:cNvPr>
          <p:cNvGraphicFramePr>
            <a:graphicFrameLocks noGrp="1"/>
          </p:cNvGraphicFramePr>
          <p:nvPr>
            <p:extLst>
              <p:ext uri="{D42A27DB-BD31-4B8C-83A1-F6EECF244321}">
                <p14:modId xmlns:p14="http://schemas.microsoft.com/office/powerpoint/2010/main" val="1797530643"/>
              </p:ext>
            </p:extLst>
          </p:nvPr>
        </p:nvGraphicFramePr>
        <p:xfrm>
          <a:off x="8250070" y="867257"/>
          <a:ext cx="3634759" cy="1306830"/>
        </p:xfrm>
        <a:graphic>
          <a:graphicData uri="http://schemas.openxmlformats.org/drawingml/2006/table">
            <a:tbl>
              <a:tblPr>
                <a:tableStyleId>{5C22544A-7EE6-4342-B048-85BDC9FD1C3A}</a:tableStyleId>
              </a:tblPr>
              <a:tblGrid>
                <a:gridCol w="2654599">
                  <a:extLst>
                    <a:ext uri="{9D8B030D-6E8A-4147-A177-3AD203B41FA5}">
                      <a16:colId xmlns:a16="http://schemas.microsoft.com/office/drawing/2014/main" val="2544008177"/>
                    </a:ext>
                  </a:extLst>
                </a:gridCol>
                <a:gridCol w="980160">
                  <a:extLst>
                    <a:ext uri="{9D8B030D-6E8A-4147-A177-3AD203B41FA5}">
                      <a16:colId xmlns:a16="http://schemas.microsoft.com/office/drawing/2014/main" val="151748044"/>
                    </a:ext>
                  </a:extLst>
                </a:gridCol>
              </a:tblGrid>
              <a:tr h="0">
                <a:tc>
                  <a:txBody>
                    <a:bodyPr/>
                    <a:lstStyle/>
                    <a:p>
                      <a:pPr algn="ctr" fontAlgn="b">
                        <a:buNone/>
                      </a:pPr>
                      <a:r>
                        <a:rPr lang="en-IN" sz="1100" u="none" strike="noStrike" dirty="0">
                          <a:solidFill>
                            <a:schemeClr val="bg1"/>
                          </a:solidFill>
                          <a:effectLst/>
                        </a:rPr>
                        <a:t>Criteria</a:t>
                      </a:r>
                      <a:endParaRPr lang="en-IN" sz="1100" b="0" i="0" u="none" strike="noStrike" dirty="0">
                        <a:solidFill>
                          <a:schemeClr val="bg1"/>
                        </a:solidFill>
                        <a:effectLst/>
                        <a:latin typeface="Aptos Narrow" panose="020B0004020202020204" pitchFamily="34" charset="0"/>
                      </a:endParaRPr>
                    </a:p>
                  </a:txBody>
                  <a:tcPr marL="9525" marR="9525" marT="9525" marB="0" anchor="b">
                    <a:solidFill>
                      <a:srgbClr val="166382"/>
                    </a:solidFill>
                  </a:tcPr>
                </a:tc>
                <a:tc>
                  <a:txBody>
                    <a:bodyPr/>
                    <a:lstStyle/>
                    <a:p>
                      <a:pPr algn="ctr" fontAlgn="b">
                        <a:buNone/>
                      </a:pPr>
                      <a:r>
                        <a:rPr lang="en-IN" sz="1100" u="none" strike="noStrike" dirty="0">
                          <a:solidFill>
                            <a:schemeClr val="bg1"/>
                          </a:solidFill>
                          <a:effectLst/>
                        </a:rPr>
                        <a:t>Points</a:t>
                      </a:r>
                      <a:endParaRPr lang="en-IN" sz="1100" b="0" i="0" u="none" strike="noStrike" dirty="0">
                        <a:solidFill>
                          <a:schemeClr val="bg1"/>
                        </a:solidFill>
                        <a:effectLst/>
                        <a:latin typeface="Aptos Narrow" panose="020B0004020202020204" pitchFamily="34" charset="0"/>
                      </a:endParaRPr>
                    </a:p>
                  </a:txBody>
                  <a:tcPr marL="9525" marR="9525" marT="9525" marB="0" anchor="b">
                    <a:solidFill>
                      <a:srgbClr val="166382"/>
                    </a:solidFill>
                  </a:tcPr>
                </a:tc>
                <a:extLst>
                  <a:ext uri="{0D108BD9-81ED-4DB2-BD59-A6C34878D82A}">
                    <a16:rowId xmlns:a16="http://schemas.microsoft.com/office/drawing/2014/main" val="3001382952"/>
                  </a:ext>
                </a:extLst>
              </a:tr>
              <a:tr h="5614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100" b="0" i="0" u="none" strike="noStrike" dirty="0">
                          <a:solidFill>
                            <a:srgbClr val="166382"/>
                          </a:solidFill>
                          <a:effectLst/>
                          <a:latin typeface="Aptos Narrow" panose="020B0004020202020204" pitchFamily="34" charset="0"/>
                        </a:rPr>
                        <a:t>Bicycle KSI Collisions</a:t>
                      </a:r>
                    </a:p>
                  </a:txBody>
                  <a:tcPr marL="9525" marR="9525" marT="9525" marB="0" anchor="b">
                    <a:solidFill>
                      <a:srgbClr val="166382">
                        <a:alpha val="50000"/>
                      </a:srgbClr>
                    </a:solidFill>
                  </a:tcPr>
                </a:tc>
                <a:tc>
                  <a:txBody>
                    <a:bodyPr/>
                    <a:lstStyle/>
                    <a:p>
                      <a:pPr algn="ctr" fontAlgn="b">
                        <a:buNone/>
                      </a:pPr>
                      <a:r>
                        <a:rPr lang="en-IN" sz="1100" u="none" strike="noStrike" dirty="0">
                          <a:solidFill>
                            <a:srgbClr val="166382"/>
                          </a:solidFill>
                          <a:effectLst/>
                        </a:rPr>
                        <a:t>30</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50000"/>
                      </a:srgbClr>
                    </a:solidFill>
                  </a:tcPr>
                </a:tc>
                <a:extLst>
                  <a:ext uri="{0D108BD9-81ED-4DB2-BD59-A6C34878D82A}">
                    <a16:rowId xmlns:a16="http://schemas.microsoft.com/office/drawing/2014/main" val="3309042264"/>
                  </a:ext>
                </a:extLst>
              </a:tr>
              <a:tr h="190500">
                <a:tc>
                  <a:txBody>
                    <a:bodyPr/>
                    <a:lstStyle/>
                    <a:p>
                      <a:pPr algn="l" fontAlgn="b">
                        <a:buNone/>
                      </a:pPr>
                      <a:r>
                        <a:rPr lang="en-IN" sz="1100" u="none" strike="noStrike" dirty="0">
                          <a:solidFill>
                            <a:srgbClr val="166382"/>
                          </a:solidFill>
                          <a:effectLst/>
                        </a:rPr>
                        <a:t>Bicycle Collisions Per Miles Points </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30000"/>
                      </a:srgbClr>
                    </a:solidFill>
                  </a:tcPr>
                </a:tc>
                <a:tc>
                  <a:txBody>
                    <a:bodyPr/>
                    <a:lstStyle/>
                    <a:p>
                      <a:pPr algn="ctr" fontAlgn="b">
                        <a:buNone/>
                      </a:pPr>
                      <a:r>
                        <a:rPr lang="en-IN" sz="1100" u="none" strike="noStrike" dirty="0">
                          <a:solidFill>
                            <a:srgbClr val="166382"/>
                          </a:solidFill>
                          <a:effectLst/>
                        </a:rPr>
                        <a:t>20</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30000"/>
                      </a:srgbClr>
                    </a:solidFill>
                  </a:tcPr>
                </a:tc>
                <a:extLst>
                  <a:ext uri="{0D108BD9-81ED-4DB2-BD59-A6C34878D82A}">
                    <a16:rowId xmlns:a16="http://schemas.microsoft.com/office/drawing/2014/main" val="2649588845"/>
                  </a:ext>
                </a:extLst>
              </a:tr>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100" u="none" strike="noStrike" dirty="0">
                          <a:solidFill>
                            <a:srgbClr val="166382"/>
                          </a:solidFill>
                          <a:effectLst/>
                        </a:rPr>
                        <a:t>Proximity to School </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50196"/>
                      </a:srgbClr>
                    </a:solidFill>
                  </a:tcPr>
                </a:tc>
                <a:tc>
                  <a:txBody>
                    <a:bodyPr/>
                    <a:lstStyle/>
                    <a:p>
                      <a:pPr algn="ctr" fontAlgn="b">
                        <a:buNone/>
                      </a:pPr>
                      <a:r>
                        <a:rPr lang="en-IN" sz="1100" u="none" strike="noStrike" dirty="0">
                          <a:solidFill>
                            <a:srgbClr val="166382"/>
                          </a:solidFill>
                          <a:effectLst/>
                        </a:rPr>
                        <a:t>15</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50196"/>
                      </a:srgbClr>
                    </a:solidFill>
                  </a:tcPr>
                </a:tc>
                <a:extLst>
                  <a:ext uri="{0D108BD9-81ED-4DB2-BD59-A6C34878D82A}">
                    <a16:rowId xmlns:a16="http://schemas.microsoft.com/office/drawing/2014/main" val="3441747205"/>
                  </a:ext>
                </a:extLst>
              </a:tr>
              <a:tr h="190500">
                <a:tc>
                  <a:txBody>
                    <a:bodyPr/>
                    <a:lstStyle/>
                    <a:p>
                      <a:pPr algn="l" fontAlgn="b">
                        <a:buNone/>
                      </a:pPr>
                      <a:r>
                        <a:rPr lang="en-IN" sz="1100" u="none" strike="noStrike" dirty="0">
                          <a:solidFill>
                            <a:srgbClr val="166382"/>
                          </a:solidFill>
                          <a:effectLst/>
                        </a:rPr>
                        <a:t>Collision per 1000 AADT</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30000"/>
                      </a:srgbClr>
                    </a:solidFill>
                  </a:tcPr>
                </a:tc>
                <a:tc>
                  <a:txBody>
                    <a:bodyPr/>
                    <a:lstStyle/>
                    <a:p>
                      <a:pPr algn="ctr" fontAlgn="b">
                        <a:buNone/>
                      </a:pPr>
                      <a:r>
                        <a:rPr lang="en-IN" sz="1100" u="none" strike="noStrike" dirty="0">
                          <a:solidFill>
                            <a:srgbClr val="166382"/>
                          </a:solidFill>
                          <a:effectLst/>
                        </a:rPr>
                        <a:t>15</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30000"/>
                      </a:srgbClr>
                    </a:solidFill>
                  </a:tcPr>
                </a:tc>
                <a:extLst>
                  <a:ext uri="{0D108BD9-81ED-4DB2-BD59-A6C34878D82A}">
                    <a16:rowId xmlns:a16="http://schemas.microsoft.com/office/drawing/2014/main" val="1963230181"/>
                  </a:ext>
                </a:extLst>
              </a:tr>
              <a:tr h="190500">
                <a:tc>
                  <a:txBody>
                    <a:bodyPr/>
                    <a:lstStyle/>
                    <a:p>
                      <a:pPr algn="l" fontAlgn="b">
                        <a:buNone/>
                      </a:pPr>
                      <a:r>
                        <a:rPr lang="en-IN" sz="1100" b="0" i="0" u="none" strike="noStrike" dirty="0">
                          <a:solidFill>
                            <a:srgbClr val="166382"/>
                          </a:solidFill>
                          <a:effectLst/>
                          <a:latin typeface="Aptos Narrow" panose="020B0004020202020204" pitchFamily="34" charset="0"/>
                        </a:rPr>
                        <a:t>Proximity to Parks</a:t>
                      </a:r>
                    </a:p>
                  </a:txBody>
                  <a:tcPr marL="9525" marR="9525" marT="9525" marB="0" anchor="b">
                    <a:solidFill>
                      <a:srgbClr val="166382">
                        <a:alpha val="50000"/>
                      </a:srgbClr>
                    </a:solidFill>
                  </a:tcPr>
                </a:tc>
                <a:tc>
                  <a:txBody>
                    <a:bodyPr/>
                    <a:lstStyle/>
                    <a:p>
                      <a:pPr algn="ctr" fontAlgn="b">
                        <a:buNone/>
                      </a:pPr>
                      <a:r>
                        <a:rPr lang="en-IN" sz="1100" b="0" i="0" u="none" strike="noStrike" dirty="0">
                          <a:solidFill>
                            <a:srgbClr val="166382"/>
                          </a:solidFill>
                          <a:effectLst/>
                          <a:latin typeface="Aptos Narrow" panose="020B0004020202020204" pitchFamily="34" charset="0"/>
                        </a:rPr>
                        <a:t>15</a:t>
                      </a:r>
                    </a:p>
                  </a:txBody>
                  <a:tcPr marL="9525" marR="9525" marT="9525" marB="0" anchor="b">
                    <a:solidFill>
                      <a:srgbClr val="166382">
                        <a:alpha val="50000"/>
                      </a:srgbClr>
                    </a:solidFill>
                  </a:tcPr>
                </a:tc>
                <a:extLst>
                  <a:ext uri="{0D108BD9-81ED-4DB2-BD59-A6C34878D82A}">
                    <a16:rowId xmlns:a16="http://schemas.microsoft.com/office/drawing/2014/main" val="2963809370"/>
                  </a:ext>
                </a:extLst>
              </a:tr>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100" b="0" i="0" u="none" strike="noStrike" dirty="0">
                          <a:solidFill>
                            <a:srgbClr val="166382"/>
                          </a:solidFill>
                          <a:effectLst/>
                          <a:latin typeface="Aptos Narrow" panose="020B0004020202020204" pitchFamily="34" charset="0"/>
                        </a:rPr>
                        <a:t>Proximity to Transit</a:t>
                      </a:r>
                    </a:p>
                  </a:txBody>
                  <a:tcPr marL="9525" marR="9525" marT="9525" marB="0" anchor="b">
                    <a:solidFill>
                      <a:srgbClr val="166382">
                        <a:alpha val="30000"/>
                      </a:srgbClr>
                    </a:solidFill>
                  </a:tcPr>
                </a:tc>
                <a:tc>
                  <a:txBody>
                    <a:bodyPr/>
                    <a:lstStyle/>
                    <a:p>
                      <a:pPr algn="ctr" fontAlgn="b">
                        <a:buNone/>
                      </a:pPr>
                      <a:r>
                        <a:rPr lang="en-IN" sz="1100" b="0" i="0" u="none" strike="noStrike" dirty="0">
                          <a:solidFill>
                            <a:srgbClr val="166382"/>
                          </a:solidFill>
                          <a:effectLst/>
                          <a:latin typeface="Aptos Narrow" panose="020B0004020202020204" pitchFamily="34" charset="0"/>
                        </a:rPr>
                        <a:t>5</a:t>
                      </a:r>
                    </a:p>
                  </a:txBody>
                  <a:tcPr marL="9525" marR="9525" marT="9525" marB="0" anchor="b">
                    <a:solidFill>
                      <a:srgbClr val="166382">
                        <a:alpha val="30000"/>
                      </a:srgbClr>
                    </a:solidFill>
                  </a:tcPr>
                </a:tc>
                <a:extLst>
                  <a:ext uri="{0D108BD9-81ED-4DB2-BD59-A6C34878D82A}">
                    <a16:rowId xmlns:a16="http://schemas.microsoft.com/office/drawing/2014/main" val="3600440993"/>
                  </a:ext>
                </a:extLst>
              </a:tr>
            </a:tbl>
          </a:graphicData>
        </a:graphic>
      </p:graphicFrame>
      <p:graphicFrame>
        <p:nvGraphicFramePr>
          <p:cNvPr id="2" name="Table 1">
            <a:extLst>
              <a:ext uri="{FF2B5EF4-FFF2-40B4-BE49-F238E27FC236}">
                <a16:creationId xmlns:a16="http://schemas.microsoft.com/office/drawing/2014/main" id="{0259EDCC-58A0-46A3-33C2-8B205101D23B}"/>
              </a:ext>
            </a:extLst>
          </p:cNvPr>
          <p:cNvGraphicFramePr>
            <a:graphicFrameLocks noGrp="1"/>
          </p:cNvGraphicFramePr>
          <p:nvPr>
            <p:extLst>
              <p:ext uri="{D42A27DB-BD31-4B8C-83A1-F6EECF244321}">
                <p14:modId xmlns:p14="http://schemas.microsoft.com/office/powerpoint/2010/main" val="3369781917"/>
              </p:ext>
            </p:extLst>
          </p:nvPr>
        </p:nvGraphicFramePr>
        <p:xfrm>
          <a:off x="103354" y="867257"/>
          <a:ext cx="7556903" cy="5670879"/>
        </p:xfrm>
        <a:graphic>
          <a:graphicData uri="http://schemas.openxmlformats.org/drawingml/2006/table">
            <a:tbl>
              <a:tblPr>
                <a:tableStyleId>{5C22544A-7EE6-4342-B048-85BDC9FD1C3A}</a:tableStyleId>
              </a:tblPr>
              <a:tblGrid>
                <a:gridCol w="757268">
                  <a:extLst>
                    <a:ext uri="{9D8B030D-6E8A-4147-A177-3AD203B41FA5}">
                      <a16:colId xmlns:a16="http://schemas.microsoft.com/office/drawing/2014/main" val="1646016084"/>
                    </a:ext>
                  </a:extLst>
                </a:gridCol>
                <a:gridCol w="4505008">
                  <a:extLst>
                    <a:ext uri="{9D8B030D-6E8A-4147-A177-3AD203B41FA5}">
                      <a16:colId xmlns:a16="http://schemas.microsoft.com/office/drawing/2014/main" val="787134623"/>
                    </a:ext>
                  </a:extLst>
                </a:gridCol>
                <a:gridCol w="854015">
                  <a:extLst>
                    <a:ext uri="{9D8B030D-6E8A-4147-A177-3AD203B41FA5}">
                      <a16:colId xmlns:a16="http://schemas.microsoft.com/office/drawing/2014/main" val="4062527780"/>
                    </a:ext>
                  </a:extLst>
                </a:gridCol>
                <a:gridCol w="776378">
                  <a:extLst>
                    <a:ext uri="{9D8B030D-6E8A-4147-A177-3AD203B41FA5}">
                      <a16:colId xmlns:a16="http://schemas.microsoft.com/office/drawing/2014/main" val="3135564913"/>
                    </a:ext>
                  </a:extLst>
                </a:gridCol>
                <a:gridCol w="664234">
                  <a:extLst>
                    <a:ext uri="{9D8B030D-6E8A-4147-A177-3AD203B41FA5}">
                      <a16:colId xmlns:a16="http://schemas.microsoft.com/office/drawing/2014/main" val="2882541721"/>
                    </a:ext>
                  </a:extLst>
                </a:gridCol>
              </a:tblGrid>
              <a:tr h="270879">
                <a:tc>
                  <a:txBody>
                    <a:bodyPr/>
                    <a:lstStyle/>
                    <a:p>
                      <a:pPr algn="ctr" fontAlgn="b">
                        <a:buNone/>
                      </a:pPr>
                      <a:r>
                        <a:rPr lang="en-IN" sz="1200" b="1" kern="0" dirty="0">
                          <a:solidFill>
                            <a:schemeClr val="bg1"/>
                          </a:solidFill>
                          <a:effectLst/>
                          <a:latin typeface="Segoe UI" panose="020B0502040204020203" pitchFamily="34" charset="0"/>
                          <a:ea typeface="+mn-ea"/>
                          <a:cs typeface="Segoe UI" panose="020B0502040204020203" pitchFamily="34" charset="0"/>
                        </a:rPr>
                        <a:t>Rank</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Segoe UI" panose="020B0502040204020203" pitchFamily="34" charset="0"/>
                          <a:ea typeface="+mn-ea"/>
                          <a:cs typeface="Segoe UI" panose="020B0502040204020203" pitchFamily="34" charset="0"/>
                        </a:rPr>
                        <a:t>Corridor</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Segoe UI" panose="020B0502040204020203" pitchFamily="34" charset="0"/>
                          <a:ea typeface="+mn-ea"/>
                          <a:cs typeface="Segoe UI" panose="020B0502040204020203" pitchFamily="34" charset="0"/>
                        </a:rPr>
                        <a:t>KSI</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Segoe UI" panose="020B0502040204020203" pitchFamily="34" charset="0"/>
                          <a:ea typeface="+mn-ea"/>
                          <a:cs typeface="Segoe UI" panose="020B0502040204020203" pitchFamily="34" charset="0"/>
                        </a:rPr>
                        <a:t>Injury</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Segoe UI" panose="020B0502040204020203" pitchFamily="34" charset="0"/>
                          <a:ea typeface="+mn-ea"/>
                          <a:cs typeface="Segoe UI" panose="020B0502040204020203" pitchFamily="34" charset="0"/>
                        </a:rPr>
                        <a:t>Score</a:t>
                      </a:r>
                    </a:p>
                  </a:txBody>
                  <a:tcPr marL="9525" marR="9525" marT="9525" marB="0" anchor="ctr">
                    <a:solidFill>
                      <a:srgbClr val="166382"/>
                    </a:solidFill>
                  </a:tcPr>
                </a:tc>
                <a:extLst>
                  <a:ext uri="{0D108BD9-81ED-4DB2-BD59-A6C34878D82A}">
                    <a16:rowId xmlns:a16="http://schemas.microsoft.com/office/drawing/2014/main" val="873593219"/>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Owens Drive: Willow Road to Hacienda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2</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5</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50.30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extLst>
                  <a:ext uri="{0D108BD9-81ED-4DB2-BD59-A6C34878D82A}">
                    <a16:rowId xmlns:a16="http://schemas.microsoft.com/office/drawing/2014/main" val="3211822215"/>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2</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Foothill Road: Bernal Avenue to Foothill Knolls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46.10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extLst>
                  <a:ext uri="{0D108BD9-81ED-4DB2-BD59-A6C34878D82A}">
                    <a16:rowId xmlns:a16="http://schemas.microsoft.com/office/drawing/2014/main" val="544737517"/>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3</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Owens Drive: Hopyard Road to Johnson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44.82</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extLst>
                  <a:ext uri="{0D108BD9-81ED-4DB2-BD59-A6C34878D82A}">
                    <a16:rowId xmlns:a16="http://schemas.microsoft.com/office/drawing/2014/main" val="1097352892"/>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4</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Foothill Road: West Las Positas Boulevard to Muirwood Drive (north)</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43.58</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extLst>
                  <a:ext uri="{0D108BD9-81ED-4DB2-BD59-A6C34878D82A}">
                    <a16:rowId xmlns:a16="http://schemas.microsoft.com/office/drawing/2014/main" val="1642197604"/>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5</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West Las Positas Boulevard: Foothill Road to Payne Road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4</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39.43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extLst>
                  <a:ext uri="{0D108BD9-81ED-4DB2-BD59-A6C34878D82A}">
                    <a16:rowId xmlns:a16="http://schemas.microsoft.com/office/drawing/2014/main" val="3355854444"/>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6</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Hopyard Road: Valley Avenue to West Las Positas Boulevard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6</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38.02</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extLst>
                  <a:ext uri="{0D108BD9-81ED-4DB2-BD59-A6C34878D82A}">
                    <a16:rowId xmlns:a16="http://schemas.microsoft.com/office/drawing/2014/main" val="1158737509"/>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7</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Santa Rita Road: Valley Avenue to Mohr Avenue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5</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37.84</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extLst>
                  <a:ext uri="{0D108BD9-81ED-4DB2-BD59-A6C34878D82A}">
                    <a16:rowId xmlns:a16="http://schemas.microsoft.com/office/drawing/2014/main" val="1861660764"/>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8</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Santa Rita Road: Stanley Boulevard to Black Avenue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5</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37.27</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extLst>
                  <a:ext uri="{0D108BD9-81ED-4DB2-BD59-A6C34878D82A}">
                    <a16:rowId xmlns:a16="http://schemas.microsoft.com/office/drawing/2014/main" val="2989116935"/>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9</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Bernal Avenue: First Street to Windmill Lane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35.69</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extLst>
                  <a:ext uri="{0D108BD9-81ED-4DB2-BD59-A6C34878D82A}">
                    <a16:rowId xmlns:a16="http://schemas.microsoft.com/office/drawing/2014/main" val="3504539785"/>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10</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Valley Avenue: Santa Rita Road to Busch Road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5</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35.41</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extLst>
                  <a:ext uri="{0D108BD9-81ED-4DB2-BD59-A6C34878D82A}">
                    <a16:rowId xmlns:a16="http://schemas.microsoft.com/office/drawing/2014/main" val="1879379506"/>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11</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Santa Rita Road: Black Avenue to Valley Avenue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35.15</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extLst>
                  <a:ext uri="{0D108BD9-81ED-4DB2-BD59-A6C34878D82A}">
                    <a16:rowId xmlns:a16="http://schemas.microsoft.com/office/drawing/2014/main" val="3494542255"/>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12</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Main Streets: Stanley Boulevard to W Angela Street</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34.65</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extLst>
                  <a:ext uri="{0D108BD9-81ED-4DB2-BD59-A6C34878D82A}">
                    <a16:rowId xmlns:a16="http://schemas.microsoft.com/office/drawing/2014/main" val="3980864243"/>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13</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Santa Rita Road: West Las Positas Boulevard to Rosewood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33.47</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extLst>
                  <a:ext uri="{0D108BD9-81ED-4DB2-BD59-A6C34878D82A}">
                    <a16:rowId xmlns:a16="http://schemas.microsoft.com/office/drawing/2014/main" val="2418547677"/>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14</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Valley Avenue: Crestline Road to Santa Rita Road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31.72</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extLst>
                  <a:ext uri="{0D108BD9-81ED-4DB2-BD59-A6C34878D82A}">
                    <a16:rowId xmlns:a16="http://schemas.microsoft.com/office/drawing/2014/main" val="2396723863"/>
                  </a:ext>
                </a:extLst>
              </a:tr>
              <a:tr h="270000">
                <a:tc>
                  <a:txBody>
                    <a:bodyPr/>
                    <a:lstStyle/>
                    <a:p>
                      <a:pPr algn="ctr" fontAlgn="b">
                        <a:buNone/>
                      </a:pPr>
                      <a:r>
                        <a:rPr lang="en-IN" sz="1100" b="1" u="none" strike="noStrike" dirty="0">
                          <a:solidFill>
                            <a:schemeClr val="bg1"/>
                          </a:solidFill>
                          <a:effectLst/>
                          <a:latin typeface="Segoe UI" panose="020B0502040204020203" pitchFamily="34" charset="0"/>
                          <a:cs typeface="Segoe UI" panose="020B0502040204020203" pitchFamily="34" charset="0"/>
                        </a:rPr>
                        <a:t>15</a:t>
                      </a:r>
                      <a:endParaRPr lang="en-IN" sz="1100" b="1" i="0" u="none" strike="noStrike" dirty="0">
                        <a:solidFill>
                          <a:schemeClr val="bg1"/>
                        </a:solidFill>
                        <a:effectLst/>
                        <a:latin typeface="Segoe UI" panose="020B0502040204020203" pitchFamily="34" charset="0"/>
                        <a:cs typeface="Segoe UI" panose="020B0502040204020203"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Sunol Boulevard: Sonoma Drive to Bernal Avenue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30.77</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extLst>
                  <a:ext uri="{0D108BD9-81ED-4DB2-BD59-A6C34878D82A}">
                    <a16:rowId xmlns:a16="http://schemas.microsoft.com/office/drawing/2014/main" val="40880593"/>
                  </a:ext>
                </a:extLst>
              </a:tr>
              <a:tr h="270000">
                <a:tc>
                  <a:txBody>
                    <a:bodyPr/>
                    <a:lstStyle/>
                    <a:p>
                      <a:pPr algn="ctr" fontAlgn="b">
                        <a:buNone/>
                      </a:pPr>
                      <a:r>
                        <a:rPr lang="en-IN" sz="1100" b="1" i="0" u="none" strike="noStrike" dirty="0">
                          <a:solidFill>
                            <a:schemeClr val="bg1"/>
                          </a:solidFill>
                          <a:effectLst/>
                          <a:latin typeface="Segoe UI" panose="020B0502040204020203" pitchFamily="34" charset="0"/>
                          <a:cs typeface="Segoe UI" panose="020B0502040204020203" pitchFamily="34" charset="0"/>
                        </a:rPr>
                        <a:t>16</a:t>
                      </a: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Bernal Avenue: Windmill Lane to Kottinger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2</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28.80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extLst>
                  <a:ext uri="{0D108BD9-81ED-4DB2-BD59-A6C34878D82A}">
                    <a16:rowId xmlns:a16="http://schemas.microsoft.com/office/drawing/2014/main" val="240159033"/>
                  </a:ext>
                </a:extLst>
              </a:tr>
              <a:tr h="270000">
                <a:tc>
                  <a:txBody>
                    <a:bodyPr/>
                    <a:lstStyle/>
                    <a:p>
                      <a:pPr algn="ctr" fontAlgn="b">
                        <a:buNone/>
                      </a:pPr>
                      <a:r>
                        <a:rPr lang="en-IN" sz="1100" b="1" i="0" u="none" strike="noStrike" dirty="0">
                          <a:solidFill>
                            <a:schemeClr val="bg1"/>
                          </a:solidFill>
                          <a:effectLst/>
                          <a:latin typeface="Segoe UI" panose="020B0502040204020203" pitchFamily="34" charset="0"/>
                          <a:cs typeface="Segoe UI" panose="020B0502040204020203" pitchFamily="34" charset="0"/>
                        </a:rPr>
                        <a:t>17</a:t>
                      </a: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Valley Avenue: Oak Vista Way to Case Avenue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1</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28.64</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extLst>
                  <a:ext uri="{0D108BD9-81ED-4DB2-BD59-A6C34878D82A}">
                    <a16:rowId xmlns:a16="http://schemas.microsoft.com/office/drawing/2014/main" val="1952459459"/>
                  </a:ext>
                </a:extLst>
              </a:tr>
              <a:tr h="270000">
                <a:tc>
                  <a:txBody>
                    <a:bodyPr/>
                    <a:lstStyle/>
                    <a:p>
                      <a:pPr algn="ctr" fontAlgn="b">
                        <a:buNone/>
                      </a:pPr>
                      <a:r>
                        <a:rPr lang="en-IN" sz="1100" b="1" i="0" u="none" strike="noStrike" dirty="0">
                          <a:solidFill>
                            <a:schemeClr val="bg1"/>
                          </a:solidFill>
                          <a:effectLst/>
                          <a:latin typeface="Segoe UI" panose="020B0502040204020203" pitchFamily="34" charset="0"/>
                          <a:cs typeface="Segoe UI" panose="020B0502040204020203" pitchFamily="34" charset="0"/>
                        </a:rPr>
                        <a:t>18</a:t>
                      </a: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West Las Positas Boulevard: Santa Rita Road to Boardwalk Street</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4</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28.38</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extLst>
                  <a:ext uri="{0D108BD9-81ED-4DB2-BD59-A6C34878D82A}">
                    <a16:rowId xmlns:a16="http://schemas.microsoft.com/office/drawing/2014/main" val="929322734"/>
                  </a:ext>
                </a:extLst>
              </a:tr>
              <a:tr h="270000">
                <a:tc>
                  <a:txBody>
                    <a:bodyPr/>
                    <a:lstStyle/>
                    <a:p>
                      <a:pPr algn="ctr" fontAlgn="b">
                        <a:buNone/>
                      </a:pPr>
                      <a:r>
                        <a:rPr lang="en-IN" sz="1100" b="1" i="0" u="none" strike="noStrike" dirty="0">
                          <a:solidFill>
                            <a:schemeClr val="bg1"/>
                          </a:solidFill>
                          <a:effectLst/>
                          <a:latin typeface="Segoe UI" panose="020B0502040204020203" pitchFamily="34" charset="0"/>
                          <a:cs typeface="Segoe UI" panose="020B0502040204020203" pitchFamily="34" charset="0"/>
                        </a:rPr>
                        <a:t>19</a:t>
                      </a: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Valley Avenue: Hopyard Road to Crestline Road</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2</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27.53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50000"/>
                      </a:srgbClr>
                    </a:solidFill>
                  </a:tcPr>
                </a:tc>
                <a:extLst>
                  <a:ext uri="{0D108BD9-81ED-4DB2-BD59-A6C34878D82A}">
                    <a16:rowId xmlns:a16="http://schemas.microsoft.com/office/drawing/2014/main" val="3689031024"/>
                  </a:ext>
                </a:extLst>
              </a:tr>
              <a:tr h="270000">
                <a:tc>
                  <a:txBody>
                    <a:bodyPr/>
                    <a:lstStyle/>
                    <a:p>
                      <a:pPr algn="ctr" fontAlgn="b">
                        <a:buNone/>
                      </a:pPr>
                      <a:r>
                        <a:rPr lang="en-IN" sz="1100" b="1" i="0" u="none" strike="noStrike" dirty="0">
                          <a:solidFill>
                            <a:schemeClr val="bg1"/>
                          </a:solidFill>
                          <a:effectLst/>
                          <a:latin typeface="Segoe UI" panose="020B0502040204020203" pitchFamily="34" charset="0"/>
                          <a:cs typeface="Segoe UI" panose="020B0502040204020203" pitchFamily="34" charset="0"/>
                        </a:rPr>
                        <a:t>20</a:t>
                      </a: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Owens Drive: Willow Road to Hacienda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0</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2</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marL="0" marR="0" algn="ctr"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24.53</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extLst>
                  <a:ext uri="{0D108BD9-81ED-4DB2-BD59-A6C34878D82A}">
                    <a16:rowId xmlns:a16="http://schemas.microsoft.com/office/drawing/2014/main" val="258103617"/>
                  </a:ext>
                </a:extLst>
              </a:tr>
            </a:tbl>
          </a:graphicData>
        </a:graphic>
      </p:graphicFrame>
    </p:spTree>
    <p:extLst>
      <p:ext uri="{BB962C8B-B14F-4D97-AF65-F5344CB8AC3E}">
        <p14:creationId xmlns:p14="http://schemas.microsoft.com/office/powerpoint/2010/main" val="768510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89CF2-E8C7-8FF5-31CD-735FB35404C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3843752-ABB0-5E7F-020E-6E013D190703}"/>
              </a:ext>
            </a:extLst>
          </p:cNvPr>
          <p:cNvSpPr txBox="1">
            <a:spLocks/>
          </p:cNvSpPr>
          <p:nvPr/>
        </p:nvSpPr>
        <p:spPr>
          <a:xfrm>
            <a:off x="247436" y="-892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pPr>
              <a:spcAft>
                <a:spcPts val="600"/>
              </a:spcAft>
            </a:pPr>
            <a:r>
              <a:rPr lang="en-US" sz="3600" dirty="0">
                <a:solidFill>
                  <a:srgbClr val="124238"/>
                </a:solidFill>
                <a:latin typeface="Segoe UI" panose="020B0502040204020203" pitchFamily="34" charset="0"/>
                <a:cs typeface="Segoe UI" panose="020B0502040204020203" pitchFamily="34" charset="0"/>
              </a:rPr>
              <a:t>Identified</a:t>
            </a:r>
            <a:r>
              <a:rPr lang="en-US" b="0" kern="1200" dirty="0">
                <a:latin typeface="Lato" panose="020F0502020204030203" pitchFamily="34" charset="0"/>
                <a:ea typeface="+mj-ea"/>
                <a:cs typeface="+mj-cs"/>
              </a:rPr>
              <a:t> </a:t>
            </a:r>
            <a:r>
              <a:rPr lang="en-US" sz="3600" dirty="0">
                <a:solidFill>
                  <a:srgbClr val="124238"/>
                </a:solidFill>
                <a:latin typeface="Segoe UI" panose="020B0502040204020203" pitchFamily="34" charset="0"/>
                <a:cs typeface="Segoe UI" panose="020B0502040204020203" pitchFamily="34" charset="0"/>
              </a:rPr>
              <a:t>Collision Profiles</a:t>
            </a:r>
          </a:p>
        </p:txBody>
      </p:sp>
      <p:sp>
        <p:nvSpPr>
          <p:cNvPr id="6" name="Slide Number Placeholder 5">
            <a:extLst>
              <a:ext uri="{FF2B5EF4-FFF2-40B4-BE49-F238E27FC236}">
                <a16:creationId xmlns:a16="http://schemas.microsoft.com/office/drawing/2014/main" id="{AABD601D-37EA-991D-A675-B8A81F1D3E5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184A79C-86BA-4374-9AE3-3A0010382100}" type="slidenum">
              <a:rPr lang="en-US" smtClean="0">
                <a:solidFill>
                  <a:prstClr val="black">
                    <a:tint val="75000"/>
                  </a:prstClr>
                </a:solidFill>
              </a:rPr>
              <a:pPr>
                <a:spcAft>
                  <a:spcPts val="600"/>
                </a:spcAft>
              </a:pPr>
              <a:t>13</a:t>
            </a:fld>
            <a:endParaRPr lang="en-US" dirty="0">
              <a:solidFill>
                <a:prstClr val="black">
                  <a:tint val="75000"/>
                </a:prstClr>
              </a:solidFill>
            </a:endParaRPr>
          </a:p>
        </p:txBody>
      </p:sp>
      <p:graphicFrame>
        <p:nvGraphicFramePr>
          <p:cNvPr id="26" name="TextBox 23">
            <a:extLst>
              <a:ext uri="{FF2B5EF4-FFF2-40B4-BE49-F238E27FC236}">
                <a16:creationId xmlns:a16="http://schemas.microsoft.com/office/drawing/2014/main" id="{F5CF12A1-2FF5-A104-2A25-7D175AB5C1FC}"/>
              </a:ext>
            </a:extLst>
          </p:cNvPr>
          <p:cNvGraphicFramePr/>
          <p:nvPr>
            <p:extLst>
              <p:ext uri="{D42A27DB-BD31-4B8C-83A1-F6EECF244321}">
                <p14:modId xmlns:p14="http://schemas.microsoft.com/office/powerpoint/2010/main" val="1120161525"/>
              </p:ext>
            </p:extLst>
          </p:nvPr>
        </p:nvGraphicFramePr>
        <p:xfrm>
          <a:off x="739738" y="1304817"/>
          <a:ext cx="10284433" cy="4979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3934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47AE4-4B36-6F5A-A198-D0BED469B4F9}"/>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292F03A-0AA9-22ED-CEC9-464AF8B8090D}"/>
              </a:ext>
            </a:extLst>
          </p:cNvPr>
          <p:cNvSpPr>
            <a:spLocks noGrp="1"/>
          </p:cNvSpPr>
          <p:nvPr>
            <p:ph type="sldNum" sz="quarter" idx="12"/>
          </p:nvPr>
        </p:nvSpPr>
        <p:spPr/>
        <p:txBody>
          <a:bodyPr/>
          <a:lstStyle/>
          <a:p>
            <a:fld id="{E917DE0E-AFB1-41FD-BC35-27DB61CA125F}" type="slidenum">
              <a:rPr lang="en-AU" smtClean="0"/>
              <a:pPr/>
              <a:t>14</a:t>
            </a:fld>
            <a:endParaRPr lang="en-AU" dirty="0"/>
          </a:p>
        </p:txBody>
      </p:sp>
      <p:sp>
        <p:nvSpPr>
          <p:cNvPr id="19" name="TextBox 18">
            <a:extLst>
              <a:ext uri="{FF2B5EF4-FFF2-40B4-BE49-F238E27FC236}">
                <a16:creationId xmlns:a16="http://schemas.microsoft.com/office/drawing/2014/main" id="{F195348C-45CD-709E-9267-ACFF0B2985FA}"/>
              </a:ext>
            </a:extLst>
          </p:cNvPr>
          <p:cNvSpPr txBox="1"/>
          <p:nvPr/>
        </p:nvSpPr>
        <p:spPr>
          <a:xfrm>
            <a:off x="376894" y="1111466"/>
            <a:ext cx="6323439" cy="5509200"/>
          </a:xfrm>
          <a:prstGeom prst="rect">
            <a:avLst/>
          </a:prstGeom>
          <a:noFill/>
        </p:spPr>
        <p:txBody>
          <a:bodyPr wrap="square" rtlCol="0">
            <a:spAutoFit/>
          </a:bodyPr>
          <a:lstStyle/>
          <a:p>
            <a:pPr marL="285750" indent="-285750" algn="just">
              <a:buFont typeface="Wingdings" panose="05000000000000000000" pitchFamily="2" charset="2"/>
              <a:buChar char="§"/>
            </a:pPr>
            <a:r>
              <a:rPr lang="en-US" sz="1600" dirty="0">
                <a:solidFill>
                  <a:srgbClr val="124238"/>
                </a:solidFill>
                <a:latin typeface="Segoe UI" panose="020B0502040204020203" pitchFamily="34" charset="0"/>
                <a:cs typeface="Segoe UI" panose="020B0502040204020203" pitchFamily="34" charset="0"/>
              </a:rPr>
              <a:t>The City of Pleasanton kept its interactive map and survey open through the end of January 2026, providing the public with an opportunity to share their comments and input. This tool played a critical role in gathering and understanding the perspectives of residents. </a:t>
            </a:r>
          </a:p>
          <a:p>
            <a:pPr marL="285750" indent="-285750">
              <a:buFont typeface="Wingdings" panose="05000000000000000000" pitchFamily="2" charset="2"/>
              <a:buChar char="§"/>
            </a:pPr>
            <a:endParaRPr lang="en-US" sz="1600" dirty="0">
              <a:solidFill>
                <a:srgbClr val="124238"/>
              </a:solidFill>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en-US" sz="1600" dirty="0">
                <a:solidFill>
                  <a:srgbClr val="124238"/>
                </a:solidFill>
                <a:latin typeface="Segoe UI" panose="020B0502040204020203" pitchFamily="34" charset="0"/>
                <a:cs typeface="Segoe UI" panose="020B0502040204020203" pitchFamily="34" charset="0"/>
              </a:rPr>
              <a:t>It allowed community members to conveniently share concerns virtually, without the need to attend in-person meetings.</a:t>
            </a:r>
          </a:p>
          <a:p>
            <a:pPr marL="285750" indent="-285750">
              <a:buFont typeface="Wingdings" panose="05000000000000000000" pitchFamily="2" charset="2"/>
              <a:buChar char="§"/>
            </a:pPr>
            <a:endParaRPr lang="en-US" sz="1600" dirty="0">
              <a:solidFill>
                <a:srgbClr val="124238"/>
              </a:solidFill>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en-US" sz="1600" dirty="0">
                <a:solidFill>
                  <a:srgbClr val="124238"/>
                </a:solidFill>
                <a:latin typeface="Segoe UI" panose="020B0502040204020203" pitchFamily="34" charset="0"/>
                <a:cs typeface="Segoe UI" panose="020B0502040204020203" pitchFamily="34" charset="0"/>
              </a:rPr>
              <a:t>This interactive approach helped the City develop a more robust, data-driven plan by incorporating community insights that may not be captured through traditional data sources, such as unreported collisions or near-miss experiences. </a:t>
            </a:r>
          </a:p>
          <a:p>
            <a:pPr marL="285750" indent="-285750">
              <a:buFont typeface="Wingdings" panose="05000000000000000000" pitchFamily="2" charset="2"/>
              <a:buChar char="§"/>
            </a:pPr>
            <a:endParaRPr lang="en-US" sz="1600" dirty="0">
              <a:solidFill>
                <a:srgbClr val="124238"/>
              </a:solidFill>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en-US" sz="1600" dirty="0">
                <a:solidFill>
                  <a:srgbClr val="124238"/>
                </a:solidFill>
                <a:latin typeface="Segoe UI" panose="020B0502040204020203" pitchFamily="34" charset="0"/>
                <a:cs typeface="Segoe UI" panose="020B0502040204020203" pitchFamily="34" charset="0"/>
              </a:rPr>
              <a:t>Residents, with their firsthand knowledge of neighborhood conditions, contributed valuable context that strengthened the overall planning effort. </a:t>
            </a:r>
          </a:p>
          <a:p>
            <a:pPr marL="285750" indent="-285750">
              <a:buFont typeface="Wingdings" panose="05000000000000000000" pitchFamily="2" charset="2"/>
              <a:buChar char="§"/>
            </a:pPr>
            <a:endParaRPr lang="en-US" sz="1600" dirty="0">
              <a:solidFill>
                <a:srgbClr val="124238"/>
              </a:solidFill>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en-US" sz="1600" dirty="0">
                <a:solidFill>
                  <a:srgbClr val="124238"/>
                </a:solidFill>
                <a:latin typeface="Segoe UI" panose="020B0502040204020203" pitchFamily="34" charset="0"/>
                <a:cs typeface="Segoe UI" panose="020B0502040204020203" pitchFamily="34" charset="0"/>
              </a:rPr>
              <a:t>This reflects a meaningful and proactive effort by the City to engage the community and build a more informed and inclusive plan. A total of 184 respondents participated, identifying 251 exact locations and 103 corridor locations.</a:t>
            </a:r>
          </a:p>
        </p:txBody>
      </p:sp>
      <p:sp>
        <p:nvSpPr>
          <p:cNvPr id="6" name="Title 10">
            <a:extLst>
              <a:ext uri="{FF2B5EF4-FFF2-40B4-BE49-F238E27FC236}">
                <a16:creationId xmlns:a16="http://schemas.microsoft.com/office/drawing/2014/main" id="{4D722F3B-C1FB-9BD1-E7A8-F6C20E7ED54C}"/>
              </a:ext>
            </a:extLst>
          </p:cNvPr>
          <p:cNvSpPr txBox="1">
            <a:spLocks/>
          </p:cNvSpPr>
          <p:nvPr/>
        </p:nvSpPr>
        <p:spPr>
          <a:xfrm>
            <a:off x="512219" y="-214097"/>
            <a:ext cx="1097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Lato" panose="020F0502020204030203" pitchFamily="34" charset="0"/>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Interactive Map Input Summary</a:t>
            </a:r>
          </a:p>
        </p:txBody>
      </p:sp>
      <p:sp>
        <p:nvSpPr>
          <p:cNvPr id="2" name="Rectangle 1">
            <a:extLst>
              <a:ext uri="{FF2B5EF4-FFF2-40B4-BE49-F238E27FC236}">
                <a16:creationId xmlns:a16="http://schemas.microsoft.com/office/drawing/2014/main" id="{B51D334A-602C-64F8-055E-4161E3F057E5}"/>
              </a:ext>
            </a:extLst>
          </p:cNvPr>
          <p:cNvSpPr/>
          <p:nvPr/>
        </p:nvSpPr>
        <p:spPr>
          <a:xfrm>
            <a:off x="5581013" y="4666372"/>
            <a:ext cx="6323439" cy="157052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pic>
        <p:nvPicPr>
          <p:cNvPr id="5" name="Picture 4" descr="A map of a city&#10;&#10;Description automatically generated">
            <a:extLst>
              <a:ext uri="{FF2B5EF4-FFF2-40B4-BE49-F238E27FC236}">
                <a16:creationId xmlns:a16="http://schemas.microsoft.com/office/drawing/2014/main" id="{0AFA188F-0B5C-B3B6-7A45-9FF9E8E18408}"/>
              </a:ext>
            </a:extLst>
          </p:cNvPr>
          <p:cNvPicPr>
            <a:picLocks noChangeAspect="1"/>
          </p:cNvPicPr>
          <p:nvPr/>
        </p:nvPicPr>
        <p:blipFill>
          <a:blip r:embed="rId3">
            <a:extLst>
              <a:ext uri="{28A0092B-C50C-407E-A947-70E740481C1C}">
                <a14:useLocalDpi xmlns:a14="http://schemas.microsoft.com/office/drawing/2010/main" val="0"/>
              </a:ext>
            </a:extLst>
          </a:blip>
          <a:srcRect l="24992" t="16064" r="11069" b="11502"/>
          <a:stretch/>
        </p:blipFill>
        <p:spPr>
          <a:xfrm>
            <a:off x="6846224" y="1230918"/>
            <a:ext cx="4912336" cy="3098675"/>
          </a:xfrm>
          <a:prstGeom prst="rect">
            <a:avLst/>
          </a:prstGeom>
        </p:spPr>
      </p:pic>
    </p:spTree>
    <p:extLst>
      <p:ext uri="{BB962C8B-B14F-4D97-AF65-F5344CB8AC3E}">
        <p14:creationId xmlns:p14="http://schemas.microsoft.com/office/powerpoint/2010/main" val="253424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61713-0A14-7A27-B3B5-CA38A04C72FD}"/>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06A8E28-3E46-7D9A-EB6B-DF827266F2B0}"/>
              </a:ext>
            </a:extLst>
          </p:cNvPr>
          <p:cNvSpPr>
            <a:spLocks noGrp="1"/>
          </p:cNvSpPr>
          <p:nvPr>
            <p:ph type="sldNum" sz="quarter" idx="12"/>
          </p:nvPr>
        </p:nvSpPr>
        <p:spPr/>
        <p:txBody>
          <a:bodyPr/>
          <a:lstStyle/>
          <a:p>
            <a:fld id="{E917DE0E-AFB1-41FD-BC35-27DB61CA125F}" type="slidenum">
              <a:rPr lang="en-AU" smtClean="0"/>
              <a:pPr/>
              <a:t>15</a:t>
            </a:fld>
            <a:endParaRPr lang="en-AU" dirty="0"/>
          </a:p>
        </p:txBody>
      </p:sp>
      <p:sp>
        <p:nvSpPr>
          <p:cNvPr id="19" name="TextBox 18">
            <a:extLst>
              <a:ext uri="{FF2B5EF4-FFF2-40B4-BE49-F238E27FC236}">
                <a16:creationId xmlns:a16="http://schemas.microsoft.com/office/drawing/2014/main" id="{5EAB3D1C-E7AC-A4F6-DEDD-63D8F624D55A}"/>
              </a:ext>
            </a:extLst>
          </p:cNvPr>
          <p:cNvSpPr txBox="1"/>
          <p:nvPr/>
        </p:nvSpPr>
        <p:spPr>
          <a:xfrm>
            <a:off x="582228" y="966053"/>
            <a:ext cx="10771571" cy="2308324"/>
          </a:xfrm>
          <a:prstGeom prst="rect">
            <a:avLst/>
          </a:prstGeom>
          <a:noFill/>
        </p:spPr>
        <p:txBody>
          <a:bodyPr wrap="square" rtlCol="0">
            <a:spAutoFit/>
          </a:bodyPr>
          <a:lstStyle/>
          <a:p>
            <a:pPr marL="285750" indent="-285750" algn="just">
              <a:buFont typeface="Wingdings" panose="05000000000000000000" pitchFamily="2" charset="2"/>
              <a:buChar char="§"/>
            </a:pPr>
            <a:r>
              <a:rPr lang="en-US" sz="1600" dirty="0">
                <a:solidFill>
                  <a:srgbClr val="124238"/>
                </a:solidFill>
                <a:latin typeface="Segoe UI" panose="020B0502040204020203" pitchFamily="34" charset="0"/>
                <a:cs typeface="Segoe UI" panose="020B0502040204020203" pitchFamily="34" charset="0"/>
              </a:rPr>
              <a:t>The responses highlight a strong community concern around traffic safety, with recurring issues such as speeding, red-light running, and lack of enforcement appearing across multiple comments.</a:t>
            </a:r>
          </a:p>
          <a:p>
            <a:pPr marL="285750" indent="-285750" algn="just">
              <a:buFont typeface="Wingdings" panose="05000000000000000000" pitchFamily="2" charset="2"/>
              <a:buChar char="§"/>
            </a:pPr>
            <a:endParaRPr lang="en-US" sz="1600" dirty="0">
              <a:solidFill>
                <a:srgbClr val="124238"/>
              </a:solidFill>
              <a:latin typeface="Segoe UI" panose="020B0502040204020203" pitchFamily="34" charset="0"/>
              <a:cs typeface="Segoe UI" panose="020B0502040204020203" pitchFamily="34" charset="0"/>
            </a:endParaRPr>
          </a:p>
          <a:p>
            <a:pPr marL="285750" indent="-285750" algn="just">
              <a:buFont typeface="Wingdings" panose="05000000000000000000" pitchFamily="2" charset="2"/>
              <a:buChar char="§"/>
            </a:pPr>
            <a:r>
              <a:rPr lang="en-US" sz="1600" dirty="0">
                <a:solidFill>
                  <a:srgbClr val="124238"/>
                </a:solidFill>
                <a:latin typeface="Segoe UI" panose="020B0502040204020203" pitchFamily="34" charset="0"/>
                <a:cs typeface="Segoe UI" panose="020B0502040204020203" pitchFamily="34" charset="0"/>
              </a:rPr>
              <a:t>Many residents also emphasized the need for better infrastructure, including protected bike lanes, improved crosswalks, and safer intersections, particularly near schools and high-traffic areas. Overall, the feedback suggests that a combination of stricter enforcement, infrastructure improvements, and public education is essential to improve safety for all road users.</a:t>
            </a:r>
          </a:p>
          <a:p>
            <a:pPr marL="285750" indent="-285750" algn="just">
              <a:buFont typeface="Wingdings" panose="05000000000000000000" pitchFamily="2" charset="2"/>
              <a:buChar char="§"/>
            </a:pPr>
            <a:endParaRPr lang="en-US" sz="1600" dirty="0">
              <a:solidFill>
                <a:srgbClr val="124238"/>
              </a:solidFill>
              <a:latin typeface="Segoe UI" panose="020B0502040204020203" pitchFamily="34" charset="0"/>
              <a:cs typeface="Segoe UI" panose="020B0502040204020203" pitchFamily="34" charset="0"/>
            </a:endParaRPr>
          </a:p>
          <a:p>
            <a:pPr marL="285750" indent="-285750" algn="just">
              <a:buFont typeface="Wingdings" panose="05000000000000000000" pitchFamily="2" charset="2"/>
              <a:buChar char="§"/>
            </a:pPr>
            <a:endParaRPr lang="en-US" sz="1600" dirty="0">
              <a:solidFill>
                <a:srgbClr val="124238"/>
              </a:solidFill>
              <a:latin typeface="Segoe UI" panose="020B0502040204020203" pitchFamily="34" charset="0"/>
              <a:cs typeface="Segoe UI" panose="020B0502040204020203" pitchFamily="34" charset="0"/>
            </a:endParaRPr>
          </a:p>
        </p:txBody>
      </p:sp>
      <p:sp>
        <p:nvSpPr>
          <p:cNvPr id="6" name="Title 10">
            <a:extLst>
              <a:ext uri="{FF2B5EF4-FFF2-40B4-BE49-F238E27FC236}">
                <a16:creationId xmlns:a16="http://schemas.microsoft.com/office/drawing/2014/main" id="{CBE303F0-CDCC-C718-1D04-30FA6A9F674D}"/>
              </a:ext>
            </a:extLst>
          </p:cNvPr>
          <p:cNvSpPr txBox="1">
            <a:spLocks/>
          </p:cNvSpPr>
          <p:nvPr/>
        </p:nvSpPr>
        <p:spPr>
          <a:xfrm>
            <a:off x="512219" y="-214097"/>
            <a:ext cx="1097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Lato" panose="020F0502020204030203" pitchFamily="34" charset="0"/>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Interactive Map Input Summary</a:t>
            </a:r>
          </a:p>
        </p:txBody>
      </p:sp>
      <p:sp>
        <p:nvSpPr>
          <p:cNvPr id="2" name="Rectangle 1">
            <a:extLst>
              <a:ext uri="{FF2B5EF4-FFF2-40B4-BE49-F238E27FC236}">
                <a16:creationId xmlns:a16="http://schemas.microsoft.com/office/drawing/2014/main" id="{9D512313-4572-653D-1CB9-14C2D7322111}"/>
              </a:ext>
            </a:extLst>
          </p:cNvPr>
          <p:cNvSpPr/>
          <p:nvPr/>
        </p:nvSpPr>
        <p:spPr>
          <a:xfrm>
            <a:off x="5581013" y="4666372"/>
            <a:ext cx="6323439" cy="157052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6ABEB5-F5A0-BDF9-FD38-D41F5B9DDD08}"/>
              </a:ext>
            </a:extLst>
          </p:cNvPr>
          <p:cNvPicPr>
            <a:picLocks noChangeAspect="1"/>
          </p:cNvPicPr>
          <p:nvPr/>
        </p:nvPicPr>
        <p:blipFill>
          <a:blip r:embed="rId3"/>
          <a:stretch>
            <a:fillRect/>
          </a:stretch>
        </p:blipFill>
        <p:spPr>
          <a:xfrm>
            <a:off x="2051385" y="2748555"/>
            <a:ext cx="7059255" cy="3835634"/>
          </a:xfrm>
          <a:prstGeom prst="rect">
            <a:avLst/>
          </a:prstGeom>
        </p:spPr>
      </p:pic>
    </p:spTree>
    <p:extLst>
      <p:ext uri="{BB962C8B-B14F-4D97-AF65-F5344CB8AC3E}">
        <p14:creationId xmlns:p14="http://schemas.microsoft.com/office/powerpoint/2010/main" val="416275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967F-676D-3FBC-54CB-7757C0F7E849}"/>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10635C0-08C3-BCFF-8F22-8A4CC8F47DB6}"/>
              </a:ext>
            </a:extLst>
          </p:cNvPr>
          <p:cNvSpPr>
            <a:spLocks noGrp="1"/>
          </p:cNvSpPr>
          <p:nvPr>
            <p:ph type="sldNum" sz="quarter" idx="12"/>
          </p:nvPr>
        </p:nvSpPr>
        <p:spPr/>
        <p:txBody>
          <a:bodyPr/>
          <a:lstStyle/>
          <a:p>
            <a:fld id="{E917DE0E-AFB1-41FD-BC35-27DB61CA125F}" type="slidenum">
              <a:rPr lang="en-AU" smtClean="0"/>
              <a:pPr/>
              <a:t>16</a:t>
            </a:fld>
            <a:endParaRPr lang="en-AU" dirty="0"/>
          </a:p>
        </p:txBody>
      </p:sp>
      <p:sp>
        <p:nvSpPr>
          <p:cNvPr id="6" name="Title 10">
            <a:extLst>
              <a:ext uri="{FF2B5EF4-FFF2-40B4-BE49-F238E27FC236}">
                <a16:creationId xmlns:a16="http://schemas.microsoft.com/office/drawing/2014/main" id="{7AFBCF41-C980-8BEB-9179-095F1E73132C}"/>
              </a:ext>
            </a:extLst>
          </p:cNvPr>
          <p:cNvSpPr txBox="1">
            <a:spLocks/>
          </p:cNvSpPr>
          <p:nvPr/>
        </p:nvSpPr>
        <p:spPr>
          <a:xfrm>
            <a:off x="512219" y="-214097"/>
            <a:ext cx="1097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Lato" panose="020F0502020204030203" pitchFamily="34" charset="0"/>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Interactive Map Input Summary</a:t>
            </a:r>
          </a:p>
        </p:txBody>
      </p:sp>
      <p:sp>
        <p:nvSpPr>
          <p:cNvPr id="2" name="Rectangle 1">
            <a:extLst>
              <a:ext uri="{FF2B5EF4-FFF2-40B4-BE49-F238E27FC236}">
                <a16:creationId xmlns:a16="http://schemas.microsoft.com/office/drawing/2014/main" id="{D67F2D32-FF0B-9C18-4459-9D9993CFD5AE}"/>
              </a:ext>
            </a:extLst>
          </p:cNvPr>
          <p:cNvSpPr/>
          <p:nvPr/>
        </p:nvSpPr>
        <p:spPr>
          <a:xfrm>
            <a:off x="5581013" y="4666372"/>
            <a:ext cx="6323439" cy="157052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E3FB9A7A-1CBD-3F91-192C-C69488B1E0BE}"/>
              </a:ext>
            </a:extLst>
          </p:cNvPr>
          <p:cNvSpPr txBox="1"/>
          <p:nvPr/>
        </p:nvSpPr>
        <p:spPr>
          <a:xfrm>
            <a:off x="636612" y="813700"/>
            <a:ext cx="10717187" cy="2308324"/>
          </a:xfrm>
          <a:prstGeom prst="rect">
            <a:avLst/>
          </a:prstGeom>
          <a:noFill/>
        </p:spPr>
        <p:txBody>
          <a:bodyPr wrap="square">
            <a:spAutoFit/>
          </a:bodyPr>
          <a:lstStyle/>
          <a:p>
            <a:pPr marL="285750" indent="-285750" algn="just">
              <a:buFont typeface="Wingdings" panose="05000000000000000000" pitchFamily="2" charset="2"/>
              <a:buChar char="§"/>
            </a:pPr>
            <a:r>
              <a:rPr lang="en-US" sz="1800" dirty="0">
                <a:solidFill>
                  <a:srgbClr val="124238"/>
                </a:solidFill>
                <a:latin typeface="Segoe UI" panose="020B0502040204020203" pitchFamily="34" charset="0"/>
                <a:cs typeface="Segoe UI" panose="020B0502040204020203" pitchFamily="34" charset="0"/>
              </a:rPr>
              <a:t>The community-identified locations are primarily concentrated along high-injury corridors, with a strong emphasis on pedestrian and bicycle safety improvements rather than solely speeding-related concerns.</a:t>
            </a:r>
          </a:p>
          <a:p>
            <a:pPr marL="285750" indent="-285750" algn="just">
              <a:buFont typeface="Wingdings" panose="05000000000000000000" pitchFamily="2" charset="2"/>
              <a:buChar char="§"/>
            </a:pPr>
            <a:endParaRPr lang="en-US" sz="1800" dirty="0">
              <a:solidFill>
                <a:srgbClr val="124238"/>
              </a:solidFill>
              <a:latin typeface="Segoe UI" panose="020B0502040204020203" pitchFamily="34" charset="0"/>
              <a:cs typeface="Segoe UI" panose="020B0502040204020203" pitchFamily="34" charset="0"/>
            </a:endParaRPr>
          </a:p>
          <a:p>
            <a:pPr marL="285750" indent="-285750" algn="just">
              <a:buFont typeface="Wingdings" panose="05000000000000000000" pitchFamily="2" charset="2"/>
              <a:buChar char="§"/>
            </a:pPr>
            <a:r>
              <a:rPr lang="en-US" sz="1800" dirty="0">
                <a:solidFill>
                  <a:srgbClr val="124238"/>
                </a:solidFill>
                <a:latin typeface="Segoe UI" panose="020B0502040204020203" pitchFamily="34" charset="0"/>
                <a:cs typeface="Segoe UI" panose="020B0502040204020203" pitchFamily="34" charset="0"/>
              </a:rPr>
              <a:t>These patterns indicate that residents are most affected by gaps in safe crossings, bike infrastructure, and overall multimodal accessibility. As a result, the proposed safety projects are appropriately focused on addressing these high-priority corridors through targeted pedestrian and bicycle improvements.</a:t>
            </a:r>
          </a:p>
        </p:txBody>
      </p:sp>
      <p:pic>
        <p:nvPicPr>
          <p:cNvPr id="7" name="Picture 6">
            <a:extLst>
              <a:ext uri="{FF2B5EF4-FFF2-40B4-BE49-F238E27FC236}">
                <a16:creationId xmlns:a16="http://schemas.microsoft.com/office/drawing/2014/main" id="{641B3E6C-C53F-9AFE-24A8-6678D44B0B21}"/>
              </a:ext>
            </a:extLst>
          </p:cNvPr>
          <p:cNvPicPr>
            <a:picLocks noChangeAspect="1"/>
          </p:cNvPicPr>
          <p:nvPr/>
        </p:nvPicPr>
        <p:blipFill>
          <a:blip r:embed="rId3"/>
          <a:stretch>
            <a:fillRect/>
          </a:stretch>
        </p:blipFill>
        <p:spPr>
          <a:xfrm>
            <a:off x="2742119" y="2987225"/>
            <a:ext cx="6506171" cy="3697993"/>
          </a:xfrm>
          <a:prstGeom prst="rect">
            <a:avLst/>
          </a:prstGeom>
        </p:spPr>
      </p:pic>
    </p:spTree>
    <p:extLst>
      <p:ext uri="{BB962C8B-B14F-4D97-AF65-F5344CB8AC3E}">
        <p14:creationId xmlns:p14="http://schemas.microsoft.com/office/powerpoint/2010/main" val="290360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0FF35-9FF6-00A6-F1E8-5F4D13B5204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F1FB50A-71B6-8F60-515D-DB85A68F962F}"/>
              </a:ext>
            </a:extLst>
          </p:cNvPr>
          <p:cNvSpPr txBox="1">
            <a:spLocks/>
          </p:cNvSpPr>
          <p:nvPr/>
        </p:nvSpPr>
        <p:spPr>
          <a:xfrm>
            <a:off x="247436" y="-892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pPr>
              <a:buClr>
                <a:srgbClr val="124238"/>
              </a:buClr>
            </a:pPr>
            <a:r>
              <a:rPr lang="en-US" sz="3600" dirty="0">
                <a:solidFill>
                  <a:srgbClr val="124238"/>
                </a:solidFill>
                <a:latin typeface="Segoe UI" panose="020B0502040204020203" pitchFamily="34" charset="0"/>
                <a:cs typeface="Segoe UI" panose="020B0502040204020203" pitchFamily="34" charset="0"/>
              </a:rPr>
              <a:t>Safety Countermeasures</a:t>
            </a:r>
          </a:p>
        </p:txBody>
      </p:sp>
      <p:sp>
        <p:nvSpPr>
          <p:cNvPr id="6" name="Slide Number Placeholder 5">
            <a:extLst>
              <a:ext uri="{FF2B5EF4-FFF2-40B4-BE49-F238E27FC236}">
                <a16:creationId xmlns:a16="http://schemas.microsoft.com/office/drawing/2014/main" id="{61446A0F-6084-6F87-F1DD-DFCA316BD5E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184A79C-86BA-4374-9AE3-3A0010382100}" type="slidenum">
              <a:rPr lang="en-US" smtClean="0">
                <a:solidFill>
                  <a:prstClr val="black">
                    <a:tint val="75000"/>
                  </a:prstClr>
                </a:solidFill>
              </a:rPr>
              <a:pPr>
                <a:spcAft>
                  <a:spcPts val="600"/>
                </a:spcAft>
              </a:pPr>
              <a:t>17</a:t>
            </a:fld>
            <a:endParaRPr lang="en-US" dirty="0">
              <a:solidFill>
                <a:prstClr val="black">
                  <a:tint val="75000"/>
                </a:prstClr>
              </a:solidFill>
            </a:endParaRPr>
          </a:p>
        </p:txBody>
      </p:sp>
      <p:graphicFrame>
        <p:nvGraphicFramePr>
          <p:cNvPr id="26" name="TextBox 23">
            <a:extLst>
              <a:ext uri="{FF2B5EF4-FFF2-40B4-BE49-F238E27FC236}">
                <a16:creationId xmlns:a16="http://schemas.microsoft.com/office/drawing/2014/main" id="{B29D1570-C2F7-B73C-5703-D9C07E15E50B}"/>
              </a:ext>
            </a:extLst>
          </p:cNvPr>
          <p:cNvGraphicFramePr/>
          <p:nvPr>
            <p:extLst>
              <p:ext uri="{D42A27DB-BD31-4B8C-83A1-F6EECF244321}">
                <p14:modId xmlns:p14="http://schemas.microsoft.com/office/powerpoint/2010/main" val="3293592542"/>
              </p:ext>
            </p:extLst>
          </p:nvPr>
        </p:nvGraphicFramePr>
        <p:xfrm>
          <a:off x="1355997" y="2385392"/>
          <a:ext cx="9176128" cy="415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78D839A-209D-F3AD-0E16-EA4BA8509B0F}"/>
              </a:ext>
            </a:extLst>
          </p:cNvPr>
          <p:cNvSpPr txBox="1"/>
          <p:nvPr/>
        </p:nvSpPr>
        <p:spPr>
          <a:xfrm>
            <a:off x="247436" y="853916"/>
            <a:ext cx="10515600" cy="1477328"/>
          </a:xfrm>
          <a:prstGeom prst="rect">
            <a:avLst/>
          </a:prstGeom>
          <a:noFill/>
        </p:spPr>
        <p:txBody>
          <a:bodyPr wrap="square">
            <a:spAutoFit/>
          </a:bodyPr>
          <a:lstStyle/>
          <a:p>
            <a:pPr marL="285750" indent="-285750" algn="just">
              <a:buFont typeface="Wingdings" panose="05000000000000000000" pitchFamily="2" charset="2"/>
              <a:buChar char="§"/>
            </a:pPr>
            <a:r>
              <a:rPr lang="en-US" sz="1800" dirty="0">
                <a:solidFill>
                  <a:srgbClr val="124238"/>
                </a:solidFill>
                <a:latin typeface="Segoe UI" panose="020B0502040204020203" pitchFamily="34" charset="0"/>
                <a:cs typeface="Segoe UI" panose="020B0502040204020203" pitchFamily="34" charset="0"/>
              </a:rPr>
              <a:t>The plan will include a safety toolbox that compiles all potential safety strategies identified through community input and technical analysis. This toolbox will serve as a reference guide, outlining a range of treatments that can be applied based on specific roadway conditions and safety needs. It ensures flexibility in implementation while supporting data-driven decision-making for improving pedestrian and bicycle safety across high-injury corridors.</a:t>
            </a:r>
          </a:p>
        </p:txBody>
      </p:sp>
    </p:spTree>
    <p:extLst>
      <p:ext uri="{BB962C8B-B14F-4D97-AF65-F5344CB8AC3E}">
        <p14:creationId xmlns:p14="http://schemas.microsoft.com/office/powerpoint/2010/main" val="152404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6D88D-2858-B4C3-C107-B00C01FB59C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01D275D-1B73-50E5-1F7D-23574C7AD2E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184A79C-86BA-4374-9AE3-3A0010382100}" type="slidenum">
              <a:rPr lang="en-US" smtClean="0">
                <a:solidFill>
                  <a:prstClr val="black">
                    <a:tint val="75000"/>
                  </a:prstClr>
                </a:solidFill>
              </a:rPr>
              <a:pPr>
                <a:spcAft>
                  <a:spcPts val="600"/>
                </a:spcAft>
              </a:pPr>
              <a:t>18</a:t>
            </a:fld>
            <a:endParaRPr lang="en-US" dirty="0">
              <a:solidFill>
                <a:prstClr val="black">
                  <a:tint val="75000"/>
                </a:prstClr>
              </a:solidFill>
            </a:endParaRPr>
          </a:p>
        </p:txBody>
      </p:sp>
      <p:sp>
        <p:nvSpPr>
          <p:cNvPr id="5" name="Title 1">
            <a:extLst>
              <a:ext uri="{FF2B5EF4-FFF2-40B4-BE49-F238E27FC236}">
                <a16:creationId xmlns:a16="http://schemas.microsoft.com/office/drawing/2014/main" id="{CAE4D240-DC4D-4E72-0A0B-75EF9350637F}"/>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Proposed Safety Projects</a:t>
            </a:r>
          </a:p>
        </p:txBody>
      </p:sp>
      <p:pic>
        <p:nvPicPr>
          <p:cNvPr id="3" name="Picture 2">
            <a:extLst>
              <a:ext uri="{FF2B5EF4-FFF2-40B4-BE49-F238E27FC236}">
                <a16:creationId xmlns:a16="http://schemas.microsoft.com/office/drawing/2014/main" id="{F5C426D1-6A9B-1904-EDD4-2A4F1652ECDA}"/>
              </a:ext>
            </a:extLst>
          </p:cNvPr>
          <p:cNvPicPr>
            <a:picLocks noChangeAspect="1"/>
          </p:cNvPicPr>
          <p:nvPr/>
        </p:nvPicPr>
        <p:blipFill>
          <a:blip r:embed="rId3"/>
          <a:stretch>
            <a:fillRect/>
          </a:stretch>
        </p:blipFill>
        <p:spPr>
          <a:xfrm>
            <a:off x="3993370" y="788913"/>
            <a:ext cx="7891459" cy="5567437"/>
          </a:xfrm>
          <a:prstGeom prst="rect">
            <a:avLst/>
          </a:prstGeom>
        </p:spPr>
      </p:pic>
      <p:pic>
        <p:nvPicPr>
          <p:cNvPr id="8" name="Picture 7">
            <a:extLst>
              <a:ext uri="{FF2B5EF4-FFF2-40B4-BE49-F238E27FC236}">
                <a16:creationId xmlns:a16="http://schemas.microsoft.com/office/drawing/2014/main" id="{18B7FFBB-5E22-48FF-A23B-DA954796C755}"/>
              </a:ext>
            </a:extLst>
          </p:cNvPr>
          <p:cNvPicPr>
            <a:picLocks noChangeAspect="1"/>
          </p:cNvPicPr>
          <p:nvPr/>
        </p:nvPicPr>
        <p:blipFill>
          <a:blip r:embed="rId4"/>
          <a:srcRect t="2634" r="1361" b="2634"/>
          <a:stretch/>
        </p:blipFill>
        <p:spPr>
          <a:xfrm>
            <a:off x="3993370" y="4230678"/>
            <a:ext cx="1952006" cy="2125672"/>
          </a:xfrm>
          <a:prstGeom prst="rect">
            <a:avLst/>
          </a:prstGeom>
        </p:spPr>
      </p:pic>
      <p:sp>
        <p:nvSpPr>
          <p:cNvPr id="10" name="TextBox 9">
            <a:extLst>
              <a:ext uri="{FF2B5EF4-FFF2-40B4-BE49-F238E27FC236}">
                <a16:creationId xmlns:a16="http://schemas.microsoft.com/office/drawing/2014/main" id="{6FB908A6-EDB1-55CB-E1B1-9BAB89C7211E}"/>
              </a:ext>
            </a:extLst>
          </p:cNvPr>
          <p:cNvSpPr txBox="1"/>
          <p:nvPr/>
        </p:nvSpPr>
        <p:spPr>
          <a:xfrm>
            <a:off x="192122" y="789886"/>
            <a:ext cx="3572482" cy="5355312"/>
          </a:xfrm>
          <a:prstGeom prst="rect">
            <a:avLst/>
          </a:prstGeom>
          <a:noFill/>
        </p:spPr>
        <p:txBody>
          <a:bodyPr wrap="square">
            <a:spAutoFit/>
          </a:bodyPr>
          <a:lstStyle/>
          <a:p>
            <a:pPr marL="285750" indent="-285750">
              <a:buFont typeface="Wingdings" panose="05000000000000000000" pitchFamily="2" charset="2"/>
              <a:buChar char="§"/>
            </a:pPr>
            <a:r>
              <a:rPr lang="en-US" dirty="0">
                <a:solidFill>
                  <a:srgbClr val="124238"/>
                </a:solidFill>
                <a:latin typeface="Segoe UI" panose="020B0502040204020203" pitchFamily="34" charset="0"/>
                <a:cs typeface="Segoe UI" panose="020B0502040204020203" pitchFamily="34" charset="0"/>
              </a:rPr>
              <a:t>The proposed safety projects are well aligned with the City’s ongoing efforts, public input, TAC recommendations, collision analysis, and identified engineering solutions. </a:t>
            </a:r>
          </a:p>
          <a:p>
            <a:pPr marL="285750" indent="-285750">
              <a:buFont typeface="Wingdings" panose="05000000000000000000" pitchFamily="2" charset="2"/>
              <a:buChar char="§"/>
            </a:pPr>
            <a:r>
              <a:rPr lang="en-US" dirty="0">
                <a:solidFill>
                  <a:srgbClr val="124238"/>
                </a:solidFill>
                <a:latin typeface="Segoe UI" panose="020B0502040204020203" pitchFamily="34" charset="0"/>
                <a:cs typeface="Segoe UI" panose="020B0502040204020203" pitchFamily="34" charset="0"/>
              </a:rPr>
              <a:t>These are preliminary projects shortlisted for inclusion in the draft plan, focusing on high-injury corridors where improvements are most needed. </a:t>
            </a:r>
          </a:p>
          <a:p>
            <a:pPr marL="285750" indent="-285750">
              <a:buFont typeface="Wingdings" panose="05000000000000000000" pitchFamily="2" charset="2"/>
              <a:buChar char="§"/>
            </a:pPr>
            <a:r>
              <a:rPr lang="en-US" dirty="0">
                <a:solidFill>
                  <a:srgbClr val="124238"/>
                </a:solidFill>
                <a:latin typeface="Segoe UI" panose="020B0502040204020203" pitchFamily="34" charset="0"/>
                <a:cs typeface="Segoe UI" panose="020B0502040204020203" pitchFamily="34" charset="0"/>
              </a:rPr>
              <a:t>Advancing these projects will position the City to pursue grant funding and other financial resources, enabling implementation as funding becomes available.</a:t>
            </a:r>
          </a:p>
        </p:txBody>
      </p:sp>
      <p:pic>
        <p:nvPicPr>
          <p:cNvPr id="12" name="Picture 11">
            <a:extLst>
              <a:ext uri="{FF2B5EF4-FFF2-40B4-BE49-F238E27FC236}">
                <a16:creationId xmlns:a16="http://schemas.microsoft.com/office/drawing/2014/main" id="{829271B7-6694-424E-0461-C097265E686B}"/>
              </a:ext>
            </a:extLst>
          </p:cNvPr>
          <p:cNvPicPr>
            <a:picLocks noChangeAspect="1"/>
          </p:cNvPicPr>
          <p:nvPr/>
        </p:nvPicPr>
        <p:blipFill>
          <a:blip r:embed="rId5"/>
          <a:srcRect l="9177" r="4155"/>
          <a:stretch/>
        </p:blipFill>
        <p:spPr>
          <a:xfrm>
            <a:off x="3993370" y="3672013"/>
            <a:ext cx="1952006" cy="558665"/>
          </a:xfrm>
          <a:prstGeom prst="rect">
            <a:avLst/>
          </a:prstGeom>
        </p:spPr>
      </p:pic>
    </p:spTree>
    <p:extLst>
      <p:ext uri="{BB962C8B-B14F-4D97-AF65-F5344CB8AC3E}">
        <p14:creationId xmlns:p14="http://schemas.microsoft.com/office/powerpoint/2010/main" val="3017321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A95E5-C48A-B992-674B-1D145F31733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03A213-B94A-5FAE-3C59-7F59421593E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184A79C-86BA-4374-9AE3-3A0010382100}" type="slidenum">
              <a:rPr lang="en-US" smtClean="0">
                <a:solidFill>
                  <a:prstClr val="black">
                    <a:tint val="75000"/>
                  </a:prstClr>
                </a:solidFill>
              </a:rPr>
              <a:pPr>
                <a:spcAft>
                  <a:spcPts val="600"/>
                </a:spcAft>
              </a:pPr>
              <a:t>19</a:t>
            </a:fld>
            <a:endParaRPr lang="en-US" dirty="0">
              <a:solidFill>
                <a:prstClr val="black">
                  <a:tint val="75000"/>
                </a:prstClr>
              </a:solidFill>
            </a:endParaRPr>
          </a:p>
        </p:txBody>
      </p:sp>
      <p:graphicFrame>
        <p:nvGraphicFramePr>
          <p:cNvPr id="7" name="Table 6">
            <a:extLst>
              <a:ext uri="{FF2B5EF4-FFF2-40B4-BE49-F238E27FC236}">
                <a16:creationId xmlns:a16="http://schemas.microsoft.com/office/drawing/2014/main" id="{241E1DC2-F549-CC1E-1DE0-A4E2180FE494}"/>
              </a:ext>
            </a:extLst>
          </p:cNvPr>
          <p:cNvGraphicFramePr>
            <a:graphicFrameLocks noGrp="1"/>
          </p:cNvGraphicFramePr>
          <p:nvPr>
            <p:extLst>
              <p:ext uri="{D42A27DB-BD31-4B8C-83A1-F6EECF244321}">
                <p14:modId xmlns:p14="http://schemas.microsoft.com/office/powerpoint/2010/main" val="2247609053"/>
              </p:ext>
            </p:extLst>
          </p:nvPr>
        </p:nvGraphicFramePr>
        <p:xfrm>
          <a:off x="405442" y="784579"/>
          <a:ext cx="11479388" cy="5472183"/>
        </p:xfrm>
        <a:graphic>
          <a:graphicData uri="http://schemas.openxmlformats.org/drawingml/2006/table">
            <a:tbl>
              <a:tblPr firstRow="1" bandRow="1">
                <a:tableStyleId>{5C22544A-7EE6-4342-B048-85BDC9FD1C3A}</a:tableStyleId>
              </a:tblPr>
              <a:tblGrid>
                <a:gridCol w="354971">
                  <a:extLst>
                    <a:ext uri="{9D8B030D-6E8A-4147-A177-3AD203B41FA5}">
                      <a16:colId xmlns:a16="http://schemas.microsoft.com/office/drawing/2014/main" val="3803923457"/>
                    </a:ext>
                  </a:extLst>
                </a:gridCol>
                <a:gridCol w="3111614">
                  <a:extLst>
                    <a:ext uri="{9D8B030D-6E8A-4147-A177-3AD203B41FA5}">
                      <a16:colId xmlns:a16="http://schemas.microsoft.com/office/drawing/2014/main" val="2547188164"/>
                    </a:ext>
                  </a:extLst>
                </a:gridCol>
                <a:gridCol w="434209">
                  <a:extLst>
                    <a:ext uri="{9D8B030D-6E8A-4147-A177-3AD203B41FA5}">
                      <a16:colId xmlns:a16="http://schemas.microsoft.com/office/drawing/2014/main" val="4283945900"/>
                    </a:ext>
                  </a:extLst>
                </a:gridCol>
                <a:gridCol w="552957">
                  <a:extLst>
                    <a:ext uri="{9D8B030D-6E8A-4147-A177-3AD203B41FA5}">
                      <a16:colId xmlns:a16="http://schemas.microsoft.com/office/drawing/2014/main" val="334448852"/>
                    </a:ext>
                  </a:extLst>
                </a:gridCol>
                <a:gridCol w="453242">
                  <a:extLst>
                    <a:ext uri="{9D8B030D-6E8A-4147-A177-3AD203B41FA5}">
                      <a16:colId xmlns:a16="http://schemas.microsoft.com/office/drawing/2014/main" val="4108909058"/>
                    </a:ext>
                  </a:extLst>
                </a:gridCol>
                <a:gridCol w="449387">
                  <a:extLst>
                    <a:ext uri="{9D8B030D-6E8A-4147-A177-3AD203B41FA5}">
                      <a16:colId xmlns:a16="http://schemas.microsoft.com/office/drawing/2014/main" val="3056527012"/>
                    </a:ext>
                  </a:extLst>
                </a:gridCol>
                <a:gridCol w="947450">
                  <a:extLst>
                    <a:ext uri="{9D8B030D-6E8A-4147-A177-3AD203B41FA5}">
                      <a16:colId xmlns:a16="http://schemas.microsoft.com/office/drawing/2014/main" val="3855961372"/>
                    </a:ext>
                  </a:extLst>
                </a:gridCol>
                <a:gridCol w="5175558">
                  <a:extLst>
                    <a:ext uri="{9D8B030D-6E8A-4147-A177-3AD203B41FA5}">
                      <a16:colId xmlns:a16="http://schemas.microsoft.com/office/drawing/2014/main" val="4281809174"/>
                    </a:ext>
                  </a:extLst>
                </a:gridCol>
              </a:tblGrid>
              <a:tr h="298686">
                <a:tc>
                  <a:txBody>
                    <a:bodyPr/>
                    <a:lstStyle/>
                    <a:p>
                      <a:pPr algn="ctr" fontAlgn="b"/>
                      <a:r>
                        <a:rPr lang="en-US" sz="1100" u="none" strike="noStrike" dirty="0">
                          <a:solidFill>
                            <a:schemeClr val="bg1"/>
                          </a:solidFill>
                          <a:effectLst/>
                          <a:latin typeface="Segoe UI" panose="020B0502040204020203" pitchFamily="34" charset="0"/>
                          <a:cs typeface="Segoe UI" panose="020B0502040204020203" pitchFamily="34" charset="0"/>
                        </a:rPr>
                        <a:t>No.</a:t>
                      </a:r>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Corridor</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KSI</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Injury</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Ped</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Bike</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Unsafe Speed</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Improvements</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extLst>
                  <a:ext uri="{0D108BD9-81ED-4DB2-BD59-A6C34878D82A}">
                    <a16:rowId xmlns:a16="http://schemas.microsoft.com/office/drawing/2014/main" val="3504907329"/>
                  </a:ext>
                </a:extLst>
              </a:tr>
              <a:tr h="314214">
                <a:tc>
                  <a:txBody>
                    <a:bodyPr/>
                    <a:lstStyle/>
                    <a:p>
                      <a:pPr algn="ctr" fontAlgn="b"/>
                      <a:r>
                        <a:rPr lang="en-US" sz="1100" b="1" i="0" u="none" strike="noStrike" dirty="0">
                          <a:solidFill>
                            <a:schemeClr val="bg1"/>
                          </a:solidFill>
                          <a:effectLst/>
                          <a:latin typeface="Segoe UI" panose="020B0502040204020203" pitchFamily="34" charset="0"/>
                          <a:cs typeface="Segoe UI" panose="020B0502040204020203" pitchFamily="34" charset="0"/>
                        </a:rPr>
                        <a:t>1</a:t>
                      </a:r>
                    </a:p>
                  </a:txBody>
                  <a:tcPr marL="4644" marR="4644" marT="4644" marB="0" anchor="ctr">
                    <a:solidFill>
                      <a:srgbClr val="1663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Santa Rita Road – North City Limits to Rosewood Drive</a:t>
                      </a:r>
                    </a:p>
                  </a:txBody>
                  <a:tcPr marL="4644" marR="4644" marT="4644" marB="0" anchor="ctr">
                    <a:solidFill>
                      <a:srgbClr val="A2C1CD"/>
                    </a:solidFill>
                  </a:tcPr>
                </a:tc>
                <a:tc rowSpan="10">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5</a:t>
                      </a:r>
                    </a:p>
                  </a:txBody>
                  <a:tcPr marL="4644" marR="4644" marT="4644" marB="0" anchor="ctr">
                    <a:solidFill>
                      <a:srgbClr val="A2C1CD"/>
                    </a:solidFill>
                  </a:tcPr>
                </a:tc>
                <a:tc rowSpan="10">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101</a:t>
                      </a:r>
                    </a:p>
                  </a:txBody>
                  <a:tcPr marL="4644" marR="4644" marT="4644" marB="0" anchor="ctr">
                    <a:solidFill>
                      <a:srgbClr val="A2C1CD"/>
                    </a:solidFill>
                  </a:tcPr>
                </a:tc>
                <a:tc rowSpan="10">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6</a:t>
                      </a:r>
                    </a:p>
                  </a:txBody>
                  <a:tcPr marL="4644" marR="4644" marT="4644" marB="0" anchor="ctr">
                    <a:solidFill>
                      <a:srgbClr val="A2C1CD"/>
                    </a:solidFill>
                  </a:tcPr>
                </a:tc>
                <a:tc rowSpan="10">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25</a:t>
                      </a:r>
                    </a:p>
                  </a:txBody>
                  <a:tcPr marL="4644" marR="4644" marT="4644" marB="0" anchor="ctr">
                    <a:solidFill>
                      <a:srgbClr val="A2C1CD"/>
                    </a:solidFill>
                  </a:tcPr>
                </a:tc>
                <a:tc rowSpan="10">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30</a:t>
                      </a:r>
                    </a:p>
                  </a:txBody>
                  <a:tcPr marL="4644" marR="4644" marT="4644" marB="0" anchor="ctr">
                    <a:solidFill>
                      <a:srgbClr val="A2C1CD"/>
                    </a:solidFill>
                  </a:tcPr>
                </a:tc>
                <a:tc>
                  <a: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Modify signal phasing to implement a LPI and add left turn phases at key intersections</a:t>
                      </a:r>
                    </a:p>
                  </a:txBody>
                  <a:tcPr marL="4644" marR="4644" marT="4644" marB="0" anchor="ctr">
                    <a:solidFill>
                      <a:srgbClr val="A2C1CD"/>
                    </a:solidFill>
                  </a:tcPr>
                </a:tc>
                <a:extLst>
                  <a:ext uri="{0D108BD9-81ED-4DB2-BD59-A6C34878D82A}">
                    <a16:rowId xmlns:a16="http://schemas.microsoft.com/office/drawing/2014/main" val="1383510585"/>
                  </a:ext>
                </a:extLst>
              </a:tr>
              <a:tr h="664234">
                <a:tc>
                  <a:txBody>
                    <a:bodyPr/>
                    <a:lstStyle/>
                    <a:p>
                      <a:pPr algn="ctr" fontAlgn="b"/>
                      <a:r>
                        <a:rPr lang="en-US" sz="1100" b="1" i="0" u="none" strike="noStrike" dirty="0">
                          <a:solidFill>
                            <a:schemeClr val="bg1"/>
                          </a:solidFill>
                          <a:effectLst/>
                          <a:latin typeface="Segoe UI" panose="020B0502040204020203" pitchFamily="34" charset="0"/>
                          <a:cs typeface="Segoe UI" panose="020B0502040204020203" pitchFamily="34" charset="0"/>
                        </a:rPr>
                        <a:t>2</a:t>
                      </a:r>
                    </a:p>
                  </a:txBody>
                  <a:tcPr marL="4644" marR="4644" marT="4644" marB="0" anchor="ctr">
                    <a:solidFill>
                      <a:srgbClr val="1663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Santa Rita Road – Stoneridge Drive to Mohr Avenue</a:t>
                      </a:r>
                    </a:p>
                  </a:txBody>
                  <a:tcPr marL="4644" marR="4644" marT="4644" marB="0" anchor="ctr">
                    <a:solidFill>
                      <a:srgbClr val="A2C1CD"/>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Phase 1: Upgrade from Class 2 buffer bike lane to Class 4 separated by reducing the travel lane. Buffer can be concrete. </a:t>
                      </a:r>
                    </a:p>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Phase 2: Extend sidewalks to include 5' bike lanes and make intersections along the segment Protected bike Intersection, include full signal upgrades to meet latest standards</a:t>
                      </a:r>
                    </a:p>
                  </a:txBody>
                  <a:tcPr marL="4644" marR="4644" marT="4644" marB="0" anchor="ctr">
                    <a:solidFill>
                      <a:srgbClr val="A2C1CD"/>
                    </a:solidFill>
                  </a:tcPr>
                </a:tc>
                <a:extLst>
                  <a:ext uri="{0D108BD9-81ED-4DB2-BD59-A6C34878D82A}">
                    <a16:rowId xmlns:a16="http://schemas.microsoft.com/office/drawing/2014/main" val="181183928"/>
                  </a:ext>
                </a:extLst>
              </a:tr>
              <a:tr h="155243">
                <a:tc>
                  <a:txBody>
                    <a:bodyPr/>
                    <a:lstStyle/>
                    <a:p>
                      <a:pPr algn="ctr" fontAlgn="b"/>
                      <a:r>
                        <a:rPr lang="en-US" sz="1100" b="1" i="0" u="none" strike="noStrike" dirty="0">
                          <a:solidFill>
                            <a:schemeClr val="bg1"/>
                          </a:solidFill>
                          <a:effectLst/>
                          <a:latin typeface="Segoe UI" panose="020B0502040204020203" pitchFamily="34" charset="0"/>
                          <a:cs typeface="Segoe UI" panose="020B0502040204020203" pitchFamily="34" charset="0"/>
                        </a:rPr>
                        <a:t>3</a:t>
                      </a:r>
                    </a:p>
                  </a:txBody>
                  <a:tcPr marL="4644" marR="4644" marT="4644" marB="0" anchor="ctr">
                    <a:solidFill>
                      <a:srgbClr val="166382"/>
                    </a:solidFill>
                  </a:tcPr>
                </a:tc>
                <a:tc>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Santa Rita Road - Stoneridge Drive to Rosewood</a:t>
                      </a:r>
                    </a:p>
                  </a:txBody>
                  <a:tcPr marL="4644" marR="4644" marT="4644" marB="0" anchor="ctr">
                    <a:solidFill>
                      <a:srgbClr val="A2C1CD"/>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Extend sidewalks to include 5' bike lanes and make intersections along the segment Protected bike Intersection, include full signal upgrades to meet latest standards</a:t>
                      </a:r>
                    </a:p>
                  </a:txBody>
                  <a:tcPr marL="4644" marR="4644" marT="4644" marB="0" anchor="ctr">
                    <a:solidFill>
                      <a:srgbClr val="A2C1CD"/>
                    </a:solidFill>
                  </a:tcPr>
                </a:tc>
                <a:extLst>
                  <a:ext uri="{0D108BD9-81ED-4DB2-BD59-A6C34878D82A}">
                    <a16:rowId xmlns:a16="http://schemas.microsoft.com/office/drawing/2014/main" val="1805869053"/>
                  </a:ext>
                </a:extLst>
              </a:tr>
              <a:tr h="788829">
                <a:tc>
                  <a:txBody>
                    <a:bodyPr/>
                    <a:lstStyle/>
                    <a:p>
                      <a:pPr algn="ctr" fontAlgn="b"/>
                      <a:r>
                        <a:rPr lang="en-US" sz="1100" b="1" i="0" u="none" strike="noStrike" dirty="0">
                          <a:solidFill>
                            <a:schemeClr val="bg1"/>
                          </a:solidFill>
                          <a:effectLst/>
                          <a:latin typeface="Segoe UI" panose="020B0502040204020203" pitchFamily="34" charset="0"/>
                          <a:cs typeface="Segoe UI" panose="020B0502040204020203" pitchFamily="34" charset="0"/>
                        </a:rPr>
                        <a:t>4</a:t>
                      </a:r>
                    </a:p>
                  </a:txBody>
                  <a:tcPr marL="4644" marR="4644" marT="4644" marB="0" anchor="ctr">
                    <a:solidFill>
                      <a:srgbClr val="16638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Santa Rita Road – Mohr Avenue to Valley Avenue</a:t>
                      </a:r>
                    </a:p>
                  </a:txBody>
                  <a:tcPr marL="4644" marR="4644" marT="4644" marB="0" anchor="ctr">
                    <a:solidFill>
                      <a:srgbClr val="A2C1CD"/>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1450" indent="-171450" algn="l" rtl="0" fontAlgn="b">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Phase 1: Upgrade from Class 2 buffer bike lane to Class 4 separated by reducing the travel lane. Buffer can be concrete. </a:t>
                      </a:r>
                    </a:p>
                    <a:p>
                      <a:pPr marL="171450" indent="-171450" algn="l" rtl="0" fontAlgn="b">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Phase 2: Extend sidewalks to include 5' bike lanes and make intersections along the segment Protected bike Intersection, include full signal upgrades to meet latest standards</a:t>
                      </a:r>
                    </a:p>
                  </a:txBody>
                  <a:tcPr marL="4644" marR="4644" marT="4644" marB="0" anchor="ctr">
                    <a:solidFill>
                      <a:srgbClr val="A2C1CD"/>
                    </a:solidFill>
                  </a:tcPr>
                </a:tc>
                <a:extLst>
                  <a:ext uri="{0D108BD9-81ED-4DB2-BD59-A6C34878D82A}">
                    <a16:rowId xmlns:a16="http://schemas.microsoft.com/office/drawing/2014/main" val="3528627493"/>
                  </a:ext>
                </a:extLst>
              </a:tr>
              <a:tr h="102324">
                <a:tc rowSpan="2">
                  <a:txBody>
                    <a:bodyPr/>
                    <a:lstStyle/>
                    <a:p>
                      <a:pPr algn="ctr" fontAlgn="b"/>
                      <a:r>
                        <a:rPr lang="en-US" sz="1100" b="1" i="0" u="none" strike="noStrike" dirty="0">
                          <a:solidFill>
                            <a:schemeClr val="bg1"/>
                          </a:solidFill>
                          <a:effectLst/>
                          <a:latin typeface="Segoe UI" panose="020B0502040204020203" pitchFamily="34" charset="0"/>
                          <a:cs typeface="Segoe UI" panose="020B0502040204020203" pitchFamily="34" charset="0"/>
                        </a:rPr>
                        <a:t>5</a:t>
                      </a:r>
                    </a:p>
                  </a:txBody>
                  <a:tcPr marL="4644" marR="4644" marT="4644" marB="0" anchor="ctr">
                    <a:solidFill>
                      <a:srgbClr val="166382"/>
                    </a:solidFill>
                  </a:tcPr>
                </a:tc>
                <a:tc rowSpan="2">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Santa Rita Road – Valley Avenue to Black Avenue</a:t>
                      </a:r>
                    </a:p>
                  </a:txBody>
                  <a:tcPr marL="4644" marR="4644" marT="4644" marB="0" anchor="ctr">
                    <a:solidFill>
                      <a:srgbClr val="A2C1CD"/>
                    </a:solidFill>
                  </a:tcPr>
                </a:tc>
                <a:tc vMerge="1">
                  <a:txBody>
                    <a:bodyPr/>
                    <a:lstStyle/>
                    <a:p>
                      <a:endParaRPr/>
                    </a:p>
                  </a:txBody>
                  <a:tcPr marL="4644" marR="4644" marT="4644" marB="0" anchor="ctr">
                    <a:solidFill>
                      <a:srgbClr val="A2C1CD"/>
                    </a:solidFill>
                  </a:tcPr>
                </a:tc>
                <a:tc vMerge="1">
                  <a:txBody>
                    <a:bodyPr/>
                    <a:lstStyle/>
                    <a:p>
                      <a:endParaRPr/>
                    </a:p>
                  </a:txBody>
                  <a:tcPr marL="4644" marR="4644" marT="4644" marB="0" anchor="ctr">
                    <a:solidFill>
                      <a:srgbClr val="A2C1CD"/>
                    </a:solidFill>
                  </a:tcPr>
                </a:tc>
                <a:tc vMerge="1">
                  <a:txBody>
                    <a:bodyPr/>
                    <a:lstStyle/>
                    <a:p>
                      <a:endParaRPr/>
                    </a:p>
                  </a:txBody>
                  <a:tcPr marL="4644" marR="4644" marT="4644" marB="0" anchor="ctr">
                    <a:solidFill>
                      <a:srgbClr val="A2C1CD"/>
                    </a:solidFill>
                  </a:tcPr>
                </a:tc>
                <a:tc vMerge="1">
                  <a:txBody>
                    <a:bodyPr/>
                    <a:lstStyle/>
                    <a:p>
                      <a:pPr algn="ctr" rtl="0"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vMerge="1">
                  <a:txBody>
                    <a:bodyPr/>
                    <a:lstStyle/>
                    <a:p>
                      <a:pPr algn="ctr" rtl="0"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vMerge="1">
                  <a:txBody>
                    <a:bodyPr/>
                    <a:lstStyle/>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Phase 1: Upgrade from Class 2 buffer bike lane to Class 4 separated by reducing the travel lane. Buffer can be concrete. </a:t>
                      </a:r>
                    </a:p>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Phase 2 - Elevated Cycle Track with improved sight distances for added safety</a:t>
                      </a:r>
                      <a:br>
                        <a:rPr lang="en-US" sz="900" u="none" strike="noStrike" kern="1200" dirty="0">
                          <a:solidFill>
                            <a:srgbClr val="166382"/>
                          </a:solidFill>
                          <a:effectLst/>
                          <a:latin typeface="Segoe UI" panose="020B0502040204020203" pitchFamily="34" charset="0"/>
                          <a:ea typeface="+mn-ea"/>
                          <a:cs typeface="Segoe UI" panose="020B0502040204020203" pitchFamily="34" charset="0"/>
                        </a:rPr>
                      </a:b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Francisco to Black Improvements below:</a:t>
                      </a:r>
                    </a:p>
                    <a:p>
                      <a:pPr marL="628650" lvl="1"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Keep Parking SB between Francisco to Black Avenue, guide bikes to the sidewalk path for Amador Valley Community Park and widen that walkway for better bike/pedestrian shared use path. </a:t>
                      </a:r>
                    </a:p>
                    <a:p>
                      <a:pPr marL="171450" lvl="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Santa Rita Road &amp; Francisco:</a:t>
                      </a:r>
                    </a:p>
                    <a:p>
                      <a:pPr marL="628650" lvl="1"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Enhance intersection for added bike safety to cross Santa Rita Road</a:t>
                      </a:r>
                    </a:p>
                  </a:txBody>
                  <a:tcPr marL="4644" marR="4644" marT="4644" marB="0" anchor="ctr">
                    <a:solidFill>
                      <a:srgbClr val="A2C1CD"/>
                    </a:solidFill>
                  </a:tcPr>
                </a:tc>
                <a:extLst>
                  <a:ext uri="{0D108BD9-81ED-4DB2-BD59-A6C34878D82A}">
                    <a16:rowId xmlns:a16="http://schemas.microsoft.com/office/drawing/2014/main" val="251230603"/>
                  </a:ext>
                </a:extLst>
              </a:tr>
              <a:tr h="1322629">
                <a:tc vMerge="1">
                  <a:txBody>
                    <a:bodyPr/>
                    <a:lstStyle/>
                    <a:p>
                      <a:pPr algn="ctr" fontAlgn="b"/>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tc vMerge="1">
                  <a:txBody>
                    <a:bodyPr/>
                    <a:lstStyle/>
                    <a:p>
                      <a:pPr algn="ctr" rtl="0" fontAlgn="b"/>
                      <a:endParaRPr lang="en-US" sz="90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4644" marR="4644" marT="4644" marB="0" anchor="ctr">
                    <a:solidFill>
                      <a:srgbClr val="A2C1CD"/>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Phase 1: Upgrade from Class 2 buffer bike lane to Class 4 separated by reducing the travel lane. Buffer can be concrete. </a:t>
                      </a:r>
                    </a:p>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Phase 2 - Elevated Cycle Track with improved sight distances for added safety</a:t>
                      </a:r>
                      <a:br>
                        <a:rPr lang="en-US" sz="900" u="none" strike="noStrike" kern="1200" dirty="0">
                          <a:solidFill>
                            <a:srgbClr val="166382"/>
                          </a:solidFill>
                          <a:effectLst/>
                          <a:latin typeface="Segoe UI" panose="020B0502040204020203" pitchFamily="34" charset="0"/>
                          <a:ea typeface="+mn-ea"/>
                          <a:cs typeface="Segoe UI" panose="020B0502040204020203" pitchFamily="34" charset="0"/>
                        </a:rPr>
                      </a:b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Francisco to Black Improvements below:</a:t>
                      </a:r>
                    </a:p>
                    <a:p>
                      <a:pPr marL="628650" lvl="1"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Keep Parking SB between Francisco to Black Avenue, guide bikes to the sidewalk path for Amador Valley Community Park and widen that walkway for better bike/pedestrian shared use path. </a:t>
                      </a:r>
                    </a:p>
                    <a:p>
                      <a:pPr marL="171450" lvl="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Santa Rita Road &amp; Francisco:</a:t>
                      </a:r>
                    </a:p>
                    <a:p>
                      <a:pPr marL="628650" lvl="1"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Enhance intersection for added bike safety to cross Santa Rita Road</a:t>
                      </a:r>
                    </a:p>
                  </a:txBody>
                  <a:tcPr marL="4644" marR="4644" marT="4644" marB="0" anchor="ctr">
                    <a:solidFill>
                      <a:srgbClr val="A2C1CD"/>
                    </a:solidFill>
                  </a:tcPr>
                </a:tc>
                <a:extLst>
                  <a:ext uri="{0D108BD9-81ED-4DB2-BD59-A6C34878D82A}">
                    <a16:rowId xmlns:a16="http://schemas.microsoft.com/office/drawing/2014/main" val="3274104874"/>
                  </a:ext>
                </a:extLst>
              </a:tr>
              <a:tr h="320219">
                <a:tc>
                  <a:txBody>
                    <a:bodyPr/>
                    <a:lstStyle/>
                    <a:p>
                      <a:pPr algn="ctr" fontAlgn="b"/>
                      <a:r>
                        <a:rPr lang="en-US" sz="1100" b="1" u="none" strike="noStrike" dirty="0">
                          <a:solidFill>
                            <a:schemeClr val="bg1"/>
                          </a:solidFill>
                          <a:effectLst/>
                          <a:latin typeface="Segoe UI" panose="020B0502040204020203" pitchFamily="34" charset="0"/>
                          <a:cs typeface="Segoe UI" panose="020B0502040204020203" pitchFamily="34" charset="0"/>
                        </a:rPr>
                        <a:t>6</a:t>
                      </a:r>
                    </a:p>
                  </a:txBody>
                  <a:tcPr marL="4644" marR="4644" marT="4644" marB="0" anchor="ctr">
                    <a:solidFill>
                      <a:srgbClr val="166382"/>
                    </a:solidFill>
                  </a:tcPr>
                </a:tc>
                <a:tc>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Santa Rita at Valley Avenue</a:t>
                      </a:r>
                    </a:p>
                  </a:txBody>
                  <a:tcPr marL="4644" marR="4644" marT="4644" marB="0" anchor="ctr">
                    <a:solidFill>
                      <a:srgbClr val="A2C1CD"/>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Phase 1:Intersection safety improvements by Developer project on east side of intersection</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Phase 2:Improve west side of intersections to enhance overall bike/ped safety at intersection</a:t>
                      </a:r>
                    </a:p>
                    <a:p>
                      <a:pPr algn="l" fontAlgn="ctr"/>
                      <a:endParaRPr lang="en-US" sz="90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4644" marR="4644" marT="4644" marB="0" anchor="ctr">
                    <a:solidFill>
                      <a:srgbClr val="A2C1CD"/>
                    </a:solidFill>
                  </a:tcPr>
                </a:tc>
                <a:extLst>
                  <a:ext uri="{0D108BD9-81ED-4DB2-BD59-A6C34878D82A}">
                    <a16:rowId xmlns:a16="http://schemas.microsoft.com/office/drawing/2014/main" val="241909664"/>
                  </a:ext>
                </a:extLst>
              </a:tr>
              <a:tr h="320219">
                <a:tc>
                  <a:txBody>
                    <a:bodyPr/>
                    <a:lstStyle/>
                    <a:p>
                      <a:pPr algn="ctr" fontAlgn="b"/>
                      <a:r>
                        <a:rPr lang="en-US" sz="1100" b="1" u="none" strike="noStrike" dirty="0">
                          <a:solidFill>
                            <a:schemeClr val="bg1"/>
                          </a:solidFill>
                          <a:effectLst/>
                          <a:latin typeface="Segoe UI" panose="020B0502040204020203" pitchFamily="34" charset="0"/>
                          <a:cs typeface="Segoe UI" panose="020B0502040204020203" pitchFamily="34" charset="0"/>
                        </a:rPr>
                        <a:t>7</a:t>
                      </a:r>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tc>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Santa Rita Road - Black Avenue to Stanley</a:t>
                      </a:r>
                    </a:p>
                  </a:txBody>
                  <a:tcPr marL="4644" marR="4644" marT="4644" marB="0" anchor="ctr">
                    <a:solidFill>
                      <a:srgbClr val="A2C1CD"/>
                    </a:solidFill>
                  </a:tcPr>
                </a:tc>
                <a:tc vMerge="1">
                  <a:txBody>
                    <a:bodyPr/>
                    <a:lstStyle/>
                    <a:p>
                      <a:endParaRPr/>
                    </a:p>
                  </a:txBody>
                  <a:tcPr marL="4644" marR="4644" marT="4644" marB="0" anchor="ctr">
                    <a:solidFill>
                      <a:srgbClr val="A2C1CD"/>
                    </a:solidFill>
                  </a:tcPr>
                </a:tc>
                <a:tc vMerge="1">
                  <a:txBody>
                    <a:bodyPr/>
                    <a:lstStyle/>
                    <a:p>
                      <a:endParaRPr/>
                    </a:p>
                  </a:txBody>
                  <a:tcPr marL="4644" marR="4644" marT="4644" marB="0" anchor="ctr">
                    <a:solidFill>
                      <a:srgbClr val="A2C1CD"/>
                    </a:solidFill>
                  </a:tcPr>
                </a:tc>
                <a:tc vMerge="1">
                  <a:txBody>
                    <a:bodyPr/>
                    <a:lstStyle/>
                    <a:p>
                      <a:endParaRPr/>
                    </a:p>
                  </a:txBody>
                  <a:tcPr marL="4644" marR="4644" marT="4644" marB="0" anchor="ctr">
                    <a:solidFill>
                      <a:srgbClr val="A2C1CD"/>
                    </a:solidFill>
                  </a:tcPr>
                </a:tc>
                <a:tc vMerge="1">
                  <a:txBody>
                    <a:bodyPr/>
                    <a:lstStyle/>
                    <a:p>
                      <a:pPr algn="ctr" rtl="0" fontAlgn="b"/>
                      <a:endParaRPr lang="en-US" sz="1100" u="none" strike="noStrike" kern="1200">
                        <a:solidFill>
                          <a:srgbClr val="166382"/>
                        </a:solidFill>
                        <a:effectLst/>
                        <a:latin typeface="+mn-lt"/>
                        <a:ea typeface="+mn-ea"/>
                        <a:cs typeface="+mn-cs"/>
                      </a:endParaRPr>
                    </a:p>
                  </a:txBody>
                  <a:tcPr marL="4644" marR="4644" marT="4644" marB="0" anchor="ctr">
                    <a:solidFill>
                      <a:srgbClr val="A2C1CD"/>
                    </a:solidFill>
                  </a:tcPr>
                </a:tc>
                <a:tc vMerge="1">
                  <a:txBody>
                    <a:bodyPr/>
                    <a:lstStyle/>
                    <a:p>
                      <a:pPr algn="ctr" rtl="0"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Raised Cycle track southbound direction (convert the bike lane to raised in the area) - existing bus stop in front of Post Office to be floating bus stop in travel lane</a:t>
                      </a:r>
                    </a:p>
                  </a:txBody>
                  <a:tcPr marL="4644" marR="4644" marT="4644" marB="0" anchor="ctr">
                    <a:solidFill>
                      <a:srgbClr val="A2C1CD"/>
                    </a:solidFill>
                  </a:tcPr>
                </a:tc>
                <a:extLst>
                  <a:ext uri="{0D108BD9-81ED-4DB2-BD59-A6C34878D82A}">
                    <a16:rowId xmlns:a16="http://schemas.microsoft.com/office/drawing/2014/main" val="2091240202"/>
                  </a:ext>
                </a:extLst>
              </a:tr>
              <a:tr h="169915">
                <a:tc>
                  <a:txBody>
                    <a:bodyPr/>
                    <a:lstStyle/>
                    <a:p>
                      <a:pPr algn="ctr" fontAlgn="b"/>
                      <a:r>
                        <a:rPr lang="en-US" sz="1100" b="1" u="none" strike="noStrike" dirty="0">
                          <a:solidFill>
                            <a:schemeClr val="bg1"/>
                          </a:solidFill>
                          <a:effectLst/>
                          <a:latin typeface="Segoe UI" panose="020B0502040204020203" pitchFamily="34" charset="0"/>
                          <a:cs typeface="Segoe UI" panose="020B0502040204020203" pitchFamily="34" charset="0"/>
                        </a:rPr>
                        <a:t>8</a:t>
                      </a:r>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4644" marR="4644" marT="4644" marB="0" anchor="ctr">
                    <a:solidFill>
                      <a:srgbClr val="166382"/>
                    </a:solidFill>
                  </a:tcPr>
                </a:tc>
                <a:tc>
                  <a:txBody>
                    <a:bodyPr/>
                    <a:lstStyle/>
                    <a:p>
                      <a:pPr algn="ctr"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Downtown Corridor - Ray St to Old Bernal Ave</a:t>
                      </a:r>
                    </a:p>
                  </a:txBody>
                  <a:tcPr marL="4644" marR="4644" marT="4644" marB="0" anchor="ctr">
                    <a:solidFill>
                      <a:srgbClr val="A2C1CD"/>
                    </a:solidFill>
                  </a:tcPr>
                </a:tc>
                <a:tc vMerge="1">
                  <a:txBody>
                    <a:bodyPr/>
                    <a:lstStyle/>
                    <a:p>
                      <a:pPr algn="l"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vMerge="1">
                  <a:txBody>
                    <a:bodyPr/>
                    <a:lstStyle/>
                    <a:p>
                      <a:pPr algn="l"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vMerge="1">
                  <a:txBody>
                    <a:bodyPr/>
                    <a:lstStyle/>
                    <a:p>
                      <a:pPr algn="l"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vMerge="1">
                  <a:txBody>
                    <a:bodyPr/>
                    <a:lstStyle/>
                    <a:p>
                      <a:pPr algn="l"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vMerge="1">
                  <a:txBody>
                    <a:bodyPr/>
                    <a:lstStyle/>
                    <a:p>
                      <a:pPr algn="l"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Parallel bike facility (cycle track) that diverts on St. John St to Peters Avenue</a:t>
                      </a:r>
                    </a:p>
                  </a:txBody>
                  <a:tcPr marL="4644" marR="4644" marT="4644" marB="0" anchor="ctr">
                    <a:solidFill>
                      <a:srgbClr val="A2C1CD"/>
                    </a:solidFill>
                  </a:tcPr>
                </a:tc>
                <a:extLst>
                  <a:ext uri="{0D108BD9-81ED-4DB2-BD59-A6C34878D82A}">
                    <a16:rowId xmlns:a16="http://schemas.microsoft.com/office/drawing/2014/main" val="1341218000"/>
                  </a:ext>
                </a:extLst>
              </a:tr>
              <a:tr h="793676">
                <a:tc>
                  <a:txBody>
                    <a:bodyPr/>
                    <a:lstStyle/>
                    <a:p>
                      <a:pPr algn="ctr" fontAlgn="b"/>
                      <a:r>
                        <a:rPr lang="en-US" sz="1100" b="1" i="0" u="none" strike="noStrike" dirty="0">
                          <a:solidFill>
                            <a:schemeClr val="bg1"/>
                          </a:solidFill>
                          <a:effectLst/>
                          <a:latin typeface="Segoe UI" panose="020B0502040204020203" pitchFamily="34" charset="0"/>
                          <a:cs typeface="Segoe UI" panose="020B0502040204020203" pitchFamily="34" charset="0"/>
                        </a:rPr>
                        <a:t>9</a:t>
                      </a:r>
                    </a:p>
                  </a:txBody>
                  <a:tcPr marL="4644" marR="4644" marT="4644" marB="0" anchor="ctr">
                    <a:solidFill>
                      <a:srgbClr val="166382"/>
                    </a:solidFill>
                  </a:tcPr>
                </a:tc>
                <a:tc>
                  <a:txBody>
                    <a:bodyPr/>
                    <a:lstStyle/>
                    <a:p>
                      <a:pPr algn="ctr"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Overall Corridor Improvement</a:t>
                      </a:r>
                    </a:p>
                  </a:txBody>
                  <a:tcPr marL="4644" marR="4644" marT="4644" marB="0" anchor="ctr">
                    <a:solidFill>
                      <a:srgbClr val="A2C1CD"/>
                    </a:solidFill>
                  </a:tcPr>
                </a:tc>
                <a:tc vMerge="1">
                  <a:txBody>
                    <a:bodyPr/>
                    <a:lstStyle/>
                    <a:p>
                      <a:pPr algn="l"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vMerge="1">
                  <a:txBody>
                    <a:bodyPr/>
                    <a:lstStyle/>
                    <a:p>
                      <a:pPr algn="l"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vMerge="1">
                  <a:txBody>
                    <a:bodyPr/>
                    <a:lstStyle/>
                    <a:p>
                      <a:pPr algn="l"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vMerge="1">
                  <a:txBody>
                    <a:bodyPr/>
                    <a:lstStyle/>
                    <a:p>
                      <a:pPr algn="l"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vMerge="1">
                  <a:txBody>
                    <a:bodyPr/>
                    <a:lstStyle/>
                    <a:p>
                      <a:pPr algn="l" fontAlgn="b"/>
                      <a:endParaRPr lang="en-US" sz="1100" u="none" strike="noStrike" kern="1200" dirty="0">
                        <a:solidFill>
                          <a:srgbClr val="166382"/>
                        </a:solidFill>
                        <a:effectLst/>
                        <a:latin typeface="+mn-lt"/>
                        <a:ea typeface="+mn-ea"/>
                        <a:cs typeface="+mn-cs"/>
                      </a:endParaRPr>
                    </a:p>
                  </a:txBody>
                  <a:tcPr marL="4644" marR="4644" marT="4644" marB="0" anchor="ctr">
                    <a:solidFill>
                      <a:srgbClr val="A2C1CD"/>
                    </a:solidFill>
                  </a:tcPr>
                </a:tc>
                <a:tc>
                  <a:txBody>
                    <a:bodyPr/>
                    <a:lstStyle/>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Retroreflective backplate - all signalized locations</a:t>
                      </a:r>
                    </a:p>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Speed Feedback Signs - at strategic locations</a:t>
                      </a:r>
                    </a:p>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Upgrade from Class 2 buffer bike lane to Class 4 facility with bollards or Buffer can be landscape. </a:t>
                      </a:r>
                    </a:p>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Speed Cameras at all key intersections.</a:t>
                      </a:r>
                    </a:p>
                  </a:txBody>
                  <a:tcPr marL="4644" marR="4644" marT="4644" marB="0" anchor="ctr">
                    <a:solidFill>
                      <a:srgbClr val="A2C1CD"/>
                    </a:solidFill>
                  </a:tcPr>
                </a:tc>
                <a:extLst>
                  <a:ext uri="{0D108BD9-81ED-4DB2-BD59-A6C34878D82A}">
                    <a16:rowId xmlns:a16="http://schemas.microsoft.com/office/drawing/2014/main" val="2291803532"/>
                  </a:ext>
                </a:extLst>
              </a:tr>
            </a:tbl>
          </a:graphicData>
        </a:graphic>
      </p:graphicFrame>
      <p:sp>
        <p:nvSpPr>
          <p:cNvPr id="8" name="Title 1">
            <a:extLst>
              <a:ext uri="{FF2B5EF4-FFF2-40B4-BE49-F238E27FC236}">
                <a16:creationId xmlns:a16="http://schemas.microsoft.com/office/drawing/2014/main" id="{24394039-22BB-2FDB-6A7A-0C5D9F15303B}"/>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Proposed Safety Projects</a:t>
            </a:r>
          </a:p>
        </p:txBody>
      </p:sp>
    </p:spTree>
    <p:extLst>
      <p:ext uri="{BB962C8B-B14F-4D97-AF65-F5344CB8AC3E}">
        <p14:creationId xmlns:p14="http://schemas.microsoft.com/office/powerpoint/2010/main" val="143755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3913632" cy="6702552"/>
          </a:xfrm>
          <a:prstGeom prst="rect">
            <a:avLst/>
          </a:prstGeom>
          <a:solidFill>
            <a:srgbClr val="1242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640"/>
              </a:solidFill>
            </a:endParaRPr>
          </a:p>
        </p:txBody>
      </p:sp>
      <p:sp>
        <p:nvSpPr>
          <p:cNvPr id="9" name="Title 1"/>
          <p:cNvSpPr txBox="1">
            <a:spLocks/>
          </p:cNvSpPr>
          <p:nvPr/>
        </p:nvSpPr>
        <p:spPr>
          <a:xfrm>
            <a:off x="60279" y="45977"/>
            <a:ext cx="3793074" cy="66565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0" kern="1200">
                <a:solidFill>
                  <a:srgbClr val="236621"/>
                </a:solidFill>
                <a:latin typeface="Lato" panose="020F0502020204030203" pitchFamily="34" charset="0"/>
                <a:ea typeface="+mj-ea"/>
                <a:cs typeface="+mj-cs"/>
              </a:defRPr>
            </a:lvl1pPr>
          </a:lstStyle>
          <a:p>
            <a:r>
              <a:rPr lang="en-US" sz="4400" b="1" dirty="0">
                <a:solidFill>
                  <a:srgbClr val="FFFFFF"/>
                </a:solidFill>
                <a:latin typeface="Segoe UI" panose="020B0502040204020203" pitchFamily="34" charset="0"/>
                <a:cs typeface="Segoe UI" panose="020B0502040204020203" pitchFamily="34" charset="0"/>
              </a:rPr>
              <a:t>Introductions</a:t>
            </a:r>
          </a:p>
        </p:txBody>
      </p:sp>
      <p:sp>
        <p:nvSpPr>
          <p:cNvPr id="12" name="Text Placeholder 3"/>
          <p:cNvSpPr txBox="1">
            <a:spLocks/>
          </p:cNvSpPr>
          <p:nvPr/>
        </p:nvSpPr>
        <p:spPr>
          <a:xfrm>
            <a:off x="4197076" y="382778"/>
            <a:ext cx="7741881" cy="6319774"/>
          </a:xfrm>
          <a:prstGeom prst="rect">
            <a:avLst/>
          </a:prstGeom>
        </p:spPr>
        <p:txBody>
          <a:bodyPr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50000"/>
              </a:lnSpc>
              <a:buNone/>
            </a:pPr>
            <a:r>
              <a:rPr lang="en-US" sz="3200" dirty="0">
                <a:solidFill>
                  <a:srgbClr val="124238"/>
                </a:solidFill>
                <a:latin typeface="Segoe UI" panose="020B0502040204020203" pitchFamily="34" charset="0"/>
                <a:cs typeface="Segoe UI" panose="020B0502040204020203" pitchFamily="34" charset="0"/>
              </a:rPr>
              <a:t>City of Pleasanton</a:t>
            </a:r>
          </a:p>
          <a:p>
            <a:pPr fontAlgn="base">
              <a:buClr>
                <a:srgbClr val="124238"/>
              </a:buClr>
              <a:buFont typeface="Wingdings" panose="05000000000000000000" pitchFamily="2" charset="2"/>
              <a:buChar char="§"/>
            </a:pPr>
            <a:r>
              <a:rPr lang="en-US" sz="1800" dirty="0">
                <a:solidFill>
                  <a:srgbClr val="124238"/>
                </a:solidFill>
                <a:latin typeface="Segoe UI" panose="020B0502040204020203" pitchFamily="34" charset="0"/>
                <a:cs typeface="Segoe UI" panose="020B0502040204020203" pitchFamily="34" charset="0"/>
              </a:rPr>
              <a:t>Mike Tassano, Deputy Director of Community and Economic Development</a:t>
            </a:r>
          </a:p>
          <a:p>
            <a:pPr fontAlgn="base">
              <a:buClr>
                <a:srgbClr val="124238"/>
              </a:buClr>
              <a:buFont typeface="Wingdings" panose="05000000000000000000" pitchFamily="2" charset="2"/>
              <a:buChar char="§"/>
            </a:pPr>
            <a:r>
              <a:rPr lang="en-US" sz="1800" dirty="0">
                <a:solidFill>
                  <a:srgbClr val="124238"/>
                </a:solidFill>
                <a:latin typeface="Segoe UI" panose="020B0502040204020203" pitchFamily="34" charset="0"/>
                <a:cs typeface="Segoe UI" panose="020B0502040204020203" pitchFamily="34" charset="0"/>
              </a:rPr>
              <a:t>Cedric Novenario, Senior Transportation Engineer</a:t>
            </a:r>
          </a:p>
          <a:p>
            <a:pPr marL="0" indent="0" fontAlgn="base">
              <a:buClr>
                <a:srgbClr val="124238"/>
              </a:buClr>
              <a:buNone/>
            </a:pPr>
            <a:endParaRPr lang="en-US" sz="1800" dirty="0">
              <a:solidFill>
                <a:srgbClr val="124238"/>
              </a:solidFill>
              <a:latin typeface="Segoe UI" panose="020B0502040204020203" pitchFamily="34" charset="0"/>
              <a:cs typeface="Segoe UI" panose="020B0502040204020203" pitchFamily="34" charset="0"/>
            </a:endParaRPr>
          </a:p>
          <a:p>
            <a:pPr marL="0" lvl="0" indent="0">
              <a:lnSpc>
                <a:spcPct val="150000"/>
              </a:lnSpc>
              <a:spcBef>
                <a:spcPts val="0"/>
              </a:spcBef>
              <a:spcAft>
                <a:spcPts val="0"/>
              </a:spcAft>
              <a:buClr>
                <a:srgbClr val="124238"/>
              </a:buClr>
              <a:buSzTx/>
              <a:buNone/>
            </a:pPr>
            <a:r>
              <a:rPr lang="en-US" sz="2800" dirty="0">
                <a:solidFill>
                  <a:srgbClr val="124238"/>
                </a:solidFill>
                <a:latin typeface="Segoe UI" panose="020B0502040204020203" pitchFamily="34" charset="0"/>
                <a:cs typeface="Segoe UI" panose="020B0502040204020203" pitchFamily="34" charset="0"/>
              </a:rPr>
              <a:t>TJKM Transportation Consultants </a:t>
            </a:r>
          </a:p>
          <a:p>
            <a:pPr fontAlgn="base">
              <a:buClr>
                <a:srgbClr val="124238"/>
              </a:buClr>
              <a:buFont typeface="Wingdings" panose="05000000000000000000" pitchFamily="2" charset="2"/>
              <a:buChar char="§"/>
            </a:pPr>
            <a:r>
              <a:rPr lang="en-US" dirty="0">
                <a:solidFill>
                  <a:srgbClr val="124238"/>
                </a:solidFill>
                <a:latin typeface="Segoe UI" panose="020B0502040204020203" pitchFamily="34" charset="0"/>
                <a:cs typeface="Segoe UI" panose="020B0502040204020203" pitchFamily="34" charset="0"/>
              </a:rPr>
              <a:t>Ruta Jariwala, Principal &amp; Project Manager</a:t>
            </a:r>
          </a:p>
          <a:p>
            <a:pPr fontAlgn="base">
              <a:buClr>
                <a:srgbClr val="124238"/>
              </a:buClr>
              <a:buFont typeface="Wingdings" panose="05000000000000000000" pitchFamily="2" charset="2"/>
              <a:buChar char="§"/>
            </a:pPr>
            <a:r>
              <a:rPr lang="en-US" dirty="0">
                <a:solidFill>
                  <a:srgbClr val="124238"/>
                </a:solidFill>
                <a:latin typeface="Segoe UI" panose="020B0502040204020203" pitchFamily="34" charset="0"/>
                <a:cs typeface="Segoe UI" panose="020B0502040204020203" pitchFamily="34" charset="0"/>
              </a:rPr>
              <a:t>Rutvij Patel, Senior Transportation Engineer</a:t>
            </a:r>
          </a:p>
          <a:p>
            <a:pPr fontAlgn="base">
              <a:buClr>
                <a:srgbClr val="124238"/>
              </a:buClr>
              <a:buFont typeface="Wingdings" panose="05000000000000000000" pitchFamily="2" charset="2"/>
              <a:buChar char="§"/>
            </a:pPr>
            <a:r>
              <a:rPr lang="en-US" dirty="0">
                <a:solidFill>
                  <a:srgbClr val="124238"/>
                </a:solidFill>
                <a:latin typeface="Segoe UI" panose="020B0502040204020203" pitchFamily="34" charset="0"/>
                <a:cs typeface="Segoe UI" panose="020B0502040204020203" pitchFamily="34" charset="0"/>
              </a:rPr>
              <a:t>Grishma Pandya, Transportation Planner</a:t>
            </a:r>
          </a:p>
          <a:p>
            <a:pPr marL="0" indent="0" fontAlgn="base">
              <a:buClr>
                <a:srgbClr val="78A145"/>
              </a:buClr>
              <a:buNone/>
            </a:pPr>
            <a:endParaRPr lang="en-US" dirty="0">
              <a:solidFill>
                <a:srgbClr val="78A145"/>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9436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4752-FE8B-B555-940C-0C57CE36640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D75807-FCE9-8BEA-31EA-62B605BFA9F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184A79C-86BA-4374-9AE3-3A0010382100}" type="slidenum">
              <a:rPr lang="en-US" smtClean="0">
                <a:solidFill>
                  <a:prstClr val="black">
                    <a:tint val="75000"/>
                  </a:prstClr>
                </a:solidFill>
              </a:rPr>
              <a:pPr>
                <a:spcAft>
                  <a:spcPts val="600"/>
                </a:spcAft>
              </a:pPr>
              <a:t>20</a:t>
            </a:fld>
            <a:endParaRPr lang="en-US" dirty="0">
              <a:solidFill>
                <a:prstClr val="black">
                  <a:tint val="75000"/>
                </a:prstClr>
              </a:solidFill>
            </a:endParaRPr>
          </a:p>
        </p:txBody>
      </p:sp>
      <p:graphicFrame>
        <p:nvGraphicFramePr>
          <p:cNvPr id="5" name="Table 4">
            <a:extLst>
              <a:ext uri="{FF2B5EF4-FFF2-40B4-BE49-F238E27FC236}">
                <a16:creationId xmlns:a16="http://schemas.microsoft.com/office/drawing/2014/main" id="{7FBE3E4B-87A9-B777-EB88-1390F3B5AD78}"/>
              </a:ext>
            </a:extLst>
          </p:cNvPr>
          <p:cNvGraphicFramePr>
            <a:graphicFrameLocks noGrp="1"/>
          </p:cNvGraphicFramePr>
          <p:nvPr>
            <p:extLst>
              <p:ext uri="{D42A27DB-BD31-4B8C-83A1-F6EECF244321}">
                <p14:modId xmlns:p14="http://schemas.microsoft.com/office/powerpoint/2010/main" val="3633568443"/>
              </p:ext>
            </p:extLst>
          </p:nvPr>
        </p:nvGraphicFramePr>
        <p:xfrm>
          <a:off x="234269" y="859829"/>
          <a:ext cx="11519644" cy="3619917"/>
        </p:xfrm>
        <a:graphic>
          <a:graphicData uri="http://schemas.openxmlformats.org/drawingml/2006/table">
            <a:tbl>
              <a:tblPr firstRow="1" bandRow="1">
                <a:tableStyleId>{5C22544A-7EE6-4342-B048-85BDC9FD1C3A}</a:tableStyleId>
              </a:tblPr>
              <a:tblGrid>
                <a:gridCol w="427665">
                  <a:extLst>
                    <a:ext uri="{9D8B030D-6E8A-4147-A177-3AD203B41FA5}">
                      <a16:colId xmlns:a16="http://schemas.microsoft.com/office/drawing/2014/main" val="1272228008"/>
                    </a:ext>
                  </a:extLst>
                </a:gridCol>
                <a:gridCol w="2569464">
                  <a:extLst>
                    <a:ext uri="{9D8B030D-6E8A-4147-A177-3AD203B41FA5}">
                      <a16:colId xmlns:a16="http://schemas.microsoft.com/office/drawing/2014/main" val="330004851"/>
                    </a:ext>
                  </a:extLst>
                </a:gridCol>
                <a:gridCol w="392480">
                  <a:extLst>
                    <a:ext uri="{9D8B030D-6E8A-4147-A177-3AD203B41FA5}">
                      <a16:colId xmlns:a16="http://schemas.microsoft.com/office/drawing/2014/main" val="3922229070"/>
                    </a:ext>
                  </a:extLst>
                </a:gridCol>
                <a:gridCol w="524444">
                  <a:extLst>
                    <a:ext uri="{9D8B030D-6E8A-4147-A177-3AD203B41FA5}">
                      <a16:colId xmlns:a16="http://schemas.microsoft.com/office/drawing/2014/main" val="2113133362"/>
                    </a:ext>
                  </a:extLst>
                </a:gridCol>
                <a:gridCol w="429872">
                  <a:extLst>
                    <a:ext uri="{9D8B030D-6E8A-4147-A177-3AD203B41FA5}">
                      <a16:colId xmlns:a16="http://schemas.microsoft.com/office/drawing/2014/main" val="2183063350"/>
                    </a:ext>
                  </a:extLst>
                </a:gridCol>
                <a:gridCol w="483963">
                  <a:extLst>
                    <a:ext uri="{9D8B030D-6E8A-4147-A177-3AD203B41FA5}">
                      <a16:colId xmlns:a16="http://schemas.microsoft.com/office/drawing/2014/main" val="2023899232"/>
                    </a:ext>
                  </a:extLst>
                </a:gridCol>
                <a:gridCol w="894805">
                  <a:extLst>
                    <a:ext uri="{9D8B030D-6E8A-4147-A177-3AD203B41FA5}">
                      <a16:colId xmlns:a16="http://schemas.microsoft.com/office/drawing/2014/main" val="1333795049"/>
                    </a:ext>
                  </a:extLst>
                </a:gridCol>
                <a:gridCol w="5796951">
                  <a:extLst>
                    <a:ext uri="{9D8B030D-6E8A-4147-A177-3AD203B41FA5}">
                      <a16:colId xmlns:a16="http://schemas.microsoft.com/office/drawing/2014/main" val="3690714242"/>
                    </a:ext>
                  </a:extLst>
                </a:gridCol>
              </a:tblGrid>
              <a:tr h="266386">
                <a:tc>
                  <a:txBody>
                    <a:bodyPr/>
                    <a:lstStyle/>
                    <a:p>
                      <a:pPr marL="0" algn="ctr" defTabSz="914400" rtl="0" eaLnBrk="1" fontAlgn="b" latinLnBrk="0" hangingPunct="1"/>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No.</a:t>
                      </a:r>
                    </a:p>
                  </a:txBody>
                  <a:tcPr marL="5158" marR="5158" marT="5158" marB="0" anchor="ctr">
                    <a:solidFill>
                      <a:srgbClr val="166382"/>
                    </a:solidFill>
                  </a:tcPr>
                </a:tc>
                <a:tc>
                  <a:txBody>
                    <a:bodyPr/>
                    <a:lstStyle/>
                    <a:p>
                      <a:pPr marL="0" algn="ctr" defTabSz="914400" rtl="0" eaLnBrk="1" fontAlgn="b" latinLnBrk="0" hangingPunct="1"/>
                      <a:r>
                        <a:rPr lang="en-US" sz="1100" u="none" strike="noStrike" kern="1200" dirty="0">
                          <a:solidFill>
                            <a:schemeClr val="bg1"/>
                          </a:solidFill>
                          <a:effectLst/>
                          <a:latin typeface="Segoe UI" panose="020B0502040204020203" pitchFamily="34" charset="0"/>
                          <a:ea typeface="+mn-ea"/>
                          <a:cs typeface="Segoe UI" panose="020B0502040204020203" pitchFamily="34" charset="0"/>
                        </a:rPr>
                        <a:t>Corridor</a:t>
                      </a:r>
                    </a:p>
                  </a:txBody>
                  <a:tcPr marL="5158" marR="5158" marT="5158" marB="0" anchor="ctr">
                    <a:solidFill>
                      <a:srgbClr val="166382"/>
                    </a:solidFill>
                  </a:tcPr>
                </a:tc>
                <a:tc>
                  <a:txBody>
                    <a:bodyPr/>
                    <a:lstStyle/>
                    <a:p>
                      <a:pPr marL="0" algn="ctr" defTabSz="914400" rtl="0" eaLnBrk="1" fontAlgn="b" latinLnBrk="0" hangingPunct="1"/>
                      <a:r>
                        <a:rPr lang="en-US" sz="1100" u="none" strike="noStrike" kern="1200" dirty="0">
                          <a:solidFill>
                            <a:schemeClr val="bg1"/>
                          </a:solidFill>
                          <a:effectLst/>
                          <a:latin typeface="Segoe UI" panose="020B0502040204020203" pitchFamily="34" charset="0"/>
                          <a:ea typeface="+mn-ea"/>
                          <a:cs typeface="Segoe UI" panose="020B0502040204020203" pitchFamily="34" charset="0"/>
                        </a:rPr>
                        <a:t>KSI</a:t>
                      </a:r>
                    </a:p>
                  </a:txBody>
                  <a:tcPr marL="5158" marR="5158" marT="5158" marB="0" anchor="ctr">
                    <a:solidFill>
                      <a:srgbClr val="166382"/>
                    </a:solidFill>
                  </a:tcPr>
                </a:tc>
                <a:tc>
                  <a:txBody>
                    <a:bodyPr/>
                    <a:lstStyle/>
                    <a:p>
                      <a:pPr marL="0" algn="ctr" defTabSz="914400" rtl="0" eaLnBrk="1" fontAlgn="b" latinLnBrk="0" hangingPunct="1"/>
                      <a:r>
                        <a:rPr lang="en-US" sz="1100" u="none" strike="noStrike" kern="1200" dirty="0">
                          <a:solidFill>
                            <a:schemeClr val="bg1"/>
                          </a:solidFill>
                          <a:effectLst/>
                          <a:latin typeface="Segoe UI" panose="020B0502040204020203" pitchFamily="34" charset="0"/>
                          <a:ea typeface="+mn-ea"/>
                          <a:cs typeface="Segoe UI" panose="020B0502040204020203" pitchFamily="34" charset="0"/>
                        </a:rPr>
                        <a:t>Injury</a:t>
                      </a:r>
                    </a:p>
                  </a:txBody>
                  <a:tcPr marL="5158" marR="5158" marT="5158" marB="0" anchor="ctr">
                    <a:solidFill>
                      <a:srgbClr val="166382"/>
                    </a:solidFill>
                  </a:tcPr>
                </a:tc>
                <a:tc>
                  <a:txBody>
                    <a:bodyPr/>
                    <a:lstStyle/>
                    <a:p>
                      <a:pPr marL="0" algn="ctr" defTabSz="914400" rtl="0" eaLnBrk="1" fontAlgn="b" latinLnBrk="0" hangingPunct="1"/>
                      <a:r>
                        <a:rPr lang="en-US" sz="1100" u="none" strike="noStrike" kern="1200" dirty="0">
                          <a:solidFill>
                            <a:schemeClr val="bg1"/>
                          </a:solidFill>
                          <a:effectLst/>
                          <a:latin typeface="Segoe UI" panose="020B0502040204020203" pitchFamily="34" charset="0"/>
                          <a:ea typeface="+mn-ea"/>
                          <a:cs typeface="Segoe UI" panose="020B0502040204020203" pitchFamily="34" charset="0"/>
                        </a:rPr>
                        <a:t>Ped</a:t>
                      </a:r>
                    </a:p>
                  </a:txBody>
                  <a:tcPr marL="5158" marR="5158" marT="5158" marB="0" anchor="ctr">
                    <a:solidFill>
                      <a:srgbClr val="166382"/>
                    </a:solidFill>
                  </a:tcPr>
                </a:tc>
                <a:tc>
                  <a:txBody>
                    <a:bodyPr/>
                    <a:lstStyle/>
                    <a:p>
                      <a:pPr marL="0" algn="ctr" defTabSz="914400" rtl="0" eaLnBrk="1" fontAlgn="b" latinLnBrk="0" hangingPunct="1"/>
                      <a:r>
                        <a:rPr lang="en-US" sz="1100" u="none" strike="noStrike" kern="1200" dirty="0">
                          <a:solidFill>
                            <a:schemeClr val="bg1"/>
                          </a:solidFill>
                          <a:effectLst/>
                          <a:latin typeface="Segoe UI" panose="020B0502040204020203" pitchFamily="34" charset="0"/>
                          <a:ea typeface="+mn-ea"/>
                          <a:cs typeface="Segoe UI" panose="020B0502040204020203" pitchFamily="34" charset="0"/>
                        </a:rPr>
                        <a:t>Bike</a:t>
                      </a:r>
                    </a:p>
                  </a:txBody>
                  <a:tcPr marL="5158" marR="5158" marT="5158" marB="0" anchor="ctr">
                    <a:solidFill>
                      <a:srgbClr val="166382"/>
                    </a:solidFill>
                  </a:tcPr>
                </a:tc>
                <a:tc>
                  <a:txBody>
                    <a:bodyPr/>
                    <a:lstStyle/>
                    <a:p>
                      <a:pPr marL="0" algn="ctr" defTabSz="914400" rtl="0" eaLnBrk="1" fontAlgn="b" latinLnBrk="0" hangingPunct="1"/>
                      <a:r>
                        <a:rPr lang="en-US" sz="1100" u="none" strike="noStrike" kern="1200" dirty="0">
                          <a:solidFill>
                            <a:schemeClr val="bg1"/>
                          </a:solidFill>
                          <a:effectLst/>
                          <a:latin typeface="Segoe UI" panose="020B0502040204020203" pitchFamily="34" charset="0"/>
                          <a:ea typeface="+mn-ea"/>
                          <a:cs typeface="Segoe UI" panose="020B0502040204020203" pitchFamily="34" charset="0"/>
                        </a:rPr>
                        <a:t>Unsafe Speed</a:t>
                      </a:r>
                    </a:p>
                  </a:txBody>
                  <a:tcPr marL="5158" marR="5158" marT="5158" marB="0" anchor="ctr">
                    <a:solidFill>
                      <a:srgbClr val="166382"/>
                    </a:solidFill>
                  </a:tcPr>
                </a:tc>
                <a:tc>
                  <a:txBody>
                    <a:bodyPr/>
                    <a:lstStyle/>
                    <a:p>
                      <a:pPr marL="0" algn="ctr" defTabSz="914400" rtl="0" eaLnBrk="1" fontAlgn="b" latinLnBrk="0" hangingPunct="1"/>
                      <a:r>
                        <a:rPr lang="en-US" sz="1100" u="none" strike="noStrike" kern="1200" dirty="0">
                          <a:solidFill>
                            <a:schemeClr val="bg1"/>
                          </a:solidFill>
                          <a:effectLst/>
                          <a:latin typeface="Segoe UI" panose="020B0502040204020203" pitchFamily="34" charset="0"/>
                          <a:ea typeface="+mn-ea"/>
                          <a:cs typeface="Segoe UI" panose="020B0502040204020203" pitchFamily="34" charset="0"/>
                        </a:rPr>
                        <a:t>Improvements</a:t>
                      </a:r>
                    </a:p>
                  </a:txBody>
                  <a:tcPr marL="5158" marR="5158" marT="5158" marB="0" anchor="ctr">
                    <a:solidFill>
                      <a:srgbClr val="166382"/>
                    </a:solidFill>
                  </a:tcPr>
                </a:tc>
                <a:extLst>
                  <a:ext uri="{0D108BD9-81ED-4DB2-BD59-A6C34878D82A}">
                    <a16:rowId xmlns:a16="http://schemas.microsoft.com/office/drawing/2014/main" val="1708682543"/>
                  </a:ext>
                </a:extLst>
              </a:tr>
              <a:tr h="595276">
                <a:tc>
                  <a:txBody>
                    <a:bodyPr/>
                    <a:lstStyle/>
                    <a:p>
                      <a:pPr marL="0" algn="ctr" defTabSz="914400" rtl="0" eaLnBrk="1" fontAlgn="b" latinLnBrk="0" hangingPunct="1"/>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1</a:t>
                      </a:r>
                    </a:p>
                  </a:txBody>
                  <a:tcPr marL="5158" marR="5158" marT="5158" marB="0" anchor="ctr">
                    <a:solidFill>
                      <a:srgbClr val="166382"/>
                    </a:solidFill>
                  </a:tcPr>
                </a:tc>
                <a:tc>
                  <a:txBody>
                    <a:bodyPr/>
                    <a:lstStyle/>
                    <a:p>
                      <a:pPr marL="0" algn="ctr"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Hopyard Road – W. Las Positas Boulevard to Valley Avenue (3)</a:t>
                      </a:r>
                    </a:p>
                  </a:txBody>
                  <a:tcPr marL="5158" marR="5158" marT="5158" marB="0" anchor="ctr">
                    <a:solidFill>
                      <a:srgbClr val="A2C1CD"/>
                    </a:solidFill>
                  </a:tcPr>
                </a:tc>
                <a:tc rowSpan="9">
                  <a:txBody>
                    <a:bodyPr/>
                    <a:lstStyle/>
                    <a:p>
                      <a:pPr marL="0" algn="ctr"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4  </a:t>
                      </a:r>
                    </a:p>
                  </a:txBody>
                  <a:tcPr marL="5158" marR="5158" marT="5158" marB="0" anchor="ctr">
                    <a:solidFill>
                      <a:srgbClr val="A2C1CD"/>
                    </a:solidFill>
                  </a:tcPr>
                </a:tc>
                <a:tc rowSpan="9">
                  <a:txBody>
                    <a:bodyPr/>
                    <a:lstStyle/>
                    <a:p>
                      <a:pPr marL="0" algn="ctr"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50 </a:t>
                      </a:r>
                    </a:p>
                  </a:txBody>
                  <a:tcPr marL="5158" marR="5158" marT="5158" marB="0" anchor="ctr">
                    <a:solidFill>
                      <a:srgbClr val="A2C1CD"/>
                    </a:solidFill>
                  </a:tcPr>
                </a:tc>
                <a:tc rowSpan="9">
                  <a:txBody>
                    <a:bodyPr/>
                    <a:lstStyle/>
                    <a:p>
                      <a:pPr marL="0" algn="ctr"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a:t>
                      </a:r>
                    </a:p>
                  </a:txBody>
                  <a:tcPr marL="5158" marR="5158" marT="5158" marB="0" anchor="ctr">
                    <a:solidFill>
                      <a:srgbClr val="A2C1CD"/>
                    </a:solidFill>
                  </a:tcPr>
                </a:tc>
                <a:tc rowSpan="9">
                  <a:txBody>
                    <a:bodyPr/>
                    <a:lstStyle/>
                    <a:p>
                      <a:pPr marL="0" algn="ctr"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9</a:t>
                      </a:r>
                    </a:p>
                  </a:txBody>
                  <a:tcPr marL="5158" marR="5158" marT="5158" marB="0" anchor="ctr">
                    <a:solidFill>
                      <a:srgbClr val="A2C1CD"/>
                    </a:solidFill>
                  </a:tcPr>
                </a:tc>
                <a:tc rowSpan="9">
                  <a:txBody>
                    <a:bodyPr/>
                    <a:lstStyle/>
                    <a:p>
                      <a:pPr marL="0" algn="ctr"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17</a:t>
                      </a:r>
                    </a:p>
                  </a:txBody>
                  <a:tcPr marL="5158" marR="5158" marT="5158" marB="0" anchor="ctr">
                    <a:solidFill>
                      <a:srgbClr val="A2C1CD"/>
                    </a:solidFill>
                  </a:tcPr>
                </a:tc>
                <a:tc>
                  <a:txBody>
                    <a:bodyPr/>
                    <a:lstStyle/>
                    <a:p>
                      <a:pPr marL="171450" indent="-171450" algn="l" defTabSz="914400" rtl="0" eaLnBrk="1" fontAlgn="b" latinLnBrk="0" hangingPunct="1">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Signal modifications - all intersections (Countdown Pedestrian Heads and APS Push Buttons)</a:t>
                      </a:r>
                    </a:p>
                    <a:p>
                      <a:pPr marL="171450" indent="-171450" algn="l" defTabSz="914400" rtl="0" eaLnBrk="1" fontAlgn="b" latinLnBrk="0" hangingPunct="1">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Modify signal phasing to implement protected left turn phases at Parkside/S. Valley Trails Dr</a:t>
                      </a:r>
                    </a:p>
                    <a:p>
                      <a:pPr marL="171450" indent="-171450" algn="l" defTabSz="914400" rtl="0" eaLnBrk="1" fontAlgn="b" latinLnBrk="0" hangingPunct="1">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Modify signal phasing to implement a LPI - at locations with Pedestrian Collisions at sig. intersections</a:t>
                      </a:r>
                    </a:p>
                  </a:txBody>
                  <a:tcPr marL="5158" marR="5158" marT="5158" marB="0" anchor="ctr">
                    <a:solidFill>
                      <a:srgbClr val="A2C1CD"/>
                    </a:solidFill>
                  </a:tcPr>
                </a:tc>
                <a:extLst>
                  <a:ext uri="{0D108BD9-81ED-4DB2-BD59-A6C34878D82A}">
                    <a16:rowId xmlns:a16="http://schemas.microsoft.com/office/drawing/2014/main" val="3955315980"/>
                  </a:ext>
                </a:extLst>
              </a:tr>
              <a:tr h="734455">
                <a:tc>
                  <a:txBody>
                    <a:bodyPr/>
                    <a:lstStyle/>
                    <a:p>
                      <a:pPr marL="0" algn="ctr" defTabSz="914400" rtl="0" eaLnBrk="1" fontAlgn="b" latinLnBrk="0" hangingPunct="1"/>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2</a:t>
                      </a:r>
                    </a:p>
                  </a:txBody>
                  <a:tcPr marL="5158" marR="5158" marT="5158" marB="0" anchor="ctr">
                    <a:solidFill>
                      <a:srgbClr val="166382"/>
                    </a:solidFill>
                  </a:tcPr>
                </a:tc>
                <a:tc>
                  <a:txBody>
                    <a:bodyPr/>
                    <a:lstStyle/>
                    <a:p>
                      <a:pPr marL="0" algn="ctr"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Hopyard Road – Valley Avenue to Black Avenue (1)</a:t>
                      </a:r>
                    </a:p>
                  </a:txBody>
                  <a:tcPr marL="5158" marR="5158" marT="5158" marB="0" anchor="ctr">
                    <a:solidFill>
                      <a:srgbClr val="A2C1CD"/>
                    </a:solidFill>
                  </a:tcPr>
                </a:tc>
                <a:tc vMerge="1">
                  <a:txBody>
                    <a:bodyPr/>
                    <a:lstStyle/>
                    <a:p>
                      <a:endParaRPr/>
                    </a:p>
                  </a:txBody>
                  <a:tcPr marL="5158" marR="5158" marT="5158" marB="0" anchor="b"/>
                </a:tc>
                <a:tc vMerge="1">
                  <a:txBody>
                    <a:bodyPr/>
                    <a:lstStyle/>
                    <a:p>
                      <a:endParaRPr/>
                    </a:p>
                  </a:txBody>
                  <a:tcPr marL="5158" marR="5158" marT="5158" marB="0" anchor="b"/>
                </a:tc>
                <a:tc vMerge="1">
                  <a:txBody>
                    <a:bodyPr/>
                    <a:lstStyle/>
                    <a:p>
                      <a:endParaRPr/>
                    </a:p>
                  </a:txBody>
                  <a:tcPr marL="5158" marR="5158" marT="5158" marB="0" anchor="b"/>
                </a:tc>
                <a:tc vMerge="1">
                  <a:txBody>
                    <a:bodyPr/>
                    <a:lstStyle/>
                    <a:p>
                      <a:endParaRPr/>
                    </a:p>
                  </a:txBody>
                  <a:tcPr marL="5158" marR="5158" marT="5158" marB="0" anchor="b"/>
                </a:tc>
                <a:tc vMerge="1">
                  <a:txBody>
                    <a:bodyPr/>
                    <a:lstStyle/>
                    <a:p>
                      <a:endParaRPr/>
                    </a:p>
                  </a:txBody>
                  <a:tcPr marL="5158" marR="5158" marT="5158" marB="0" anchor="b"/>
                </a:tc>
                <a:tc>
                  <a:txBody>
                    <a:bodyPr/>
                    <a:lstStyle/>
                    <a:p>
                      <a:pPr marL="171450" indent="-171450" algn="l" defTabSz="914400" rtl="0" eaLnBrk="1" fontAlgn="b" latinLnBrk="0" hangingPunct="1">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Advance warning signs and pavement markings. </a:t>
                      </a:r>
                    </a:p>
                    <a:p>
                      <a:pPr marL="171450" indent="-171450" algn="l" defTabSz="914400" rtl="0" eaLnBrk="1" fontAlgn="b" latinLnBrk="0" hangingPunct="1">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Modify signal phasing to implement protected left turn phases at Parkside/S. Valley Trails Dr (Unsplit eastbound and westbound)</a:t>
                      </a:r>
                    </a:p>
                    <a:p>
                      <a:pPr marL="171450" indent="-171450" algn="l" defTabSz="914400" rtl="0" eaLnBrk="1" fontAlgn="b" latinLnBrk="0" hangingPunct="1">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Add a second eastbound left turn.</a:t>
                      </a:r>
                      <a:br>
                        <a:rPr lang="en-US" sz="900" u="none" strike="noStrike" kern="1200" dirty="0">
                          <a:solidFill>
                            <a:srgbClr val="166382"/>
                          </a:solidFill>
                          <a:effectLst/>
                          <a:latin typeface="Segoe UI" panose="020B0502040204020203" pitchFamily="34" charset="0"/>
                          <a:ea typeface="+mn-ea"/>
                          <a:cs typeface="Segoe UI" panose="020B0502040204020203" pitchFamily="34" charset="0"/>
                        </a:rPr>
                      </a:b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txBody>
                  <a:tcPr marL="5158" marR="5158" marT="5158" marB="0" anchor="ctr">
                    <a:solidFill>
                      <a:srgbClr val="A2C1CD"/>
                    </a:solidFill>
                  </a:tcPr>
                </a:tc>
                <a:extLst>
                  <a:ext uri="{0D108BD9-81ED-4DB2-BD59-A6C34878D82A}">
                    <a16:rowId xmlns:a16="http://schemas.microsoft.com/office/drawing/2014/main" val="3252043651"/>
                  </a:ext>
                </a:extLst>
              </a:tr>
              <a:tr h="456097">
                <a:tc>
                  <a:txBody>
                    <a:bodyPr/>
                    <a:lstStyle/>
                    <a:p>
                      <a:pPr marL="0" algn="ctr" defTabSz="914400" rtl="0" eaLnBrk="1" fontAlgn="b" latinLnBrk="0" hangingPunct="1"/>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3</a:t>
                      </a:r>
                    </a:p>
                  </a:txBody>
                  <a:tcPr marL="5158" marR="5158" marT="5158" marB="0" anchor="ctr">
                    <a:solidFill>
                      <a:srgbClr val="166382"/>
                    </a:solidFill>
                  </a:tcPr>
                </a:tc>
                <a:tc>
                  <a:txBody>
                    <a:bodyPr/>
                    <a:lstStyle/>
                    <a:p>
                      <a:pPr marL="0" algn="ctr"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Hopyard Road – Owens Drive to Stoneridge Drive (4)</a:t>
                      </a:r>
                    </a:p>
                  </a:txBody>
                  <a:tcPr marL="5158" marR="5158" marT="5158" marB="0" anchor="ctr">
                    <a:solidFill>
                      <a:srgbClr val="A2C1CD"/>
                    </a:solidFill>
                  </a:tcPr>
                </a:tc>
                <a:tc vMerge="1">
                  <a:txBody>
                    <a:bodyPr/>
                    <a:lstStyle/>
                    <a:p>
                      <a:endParaRPr/>
                    </a:p>
                  </a:txBody>
                  <a:tcPr marL="5158" marR="5158" marT="5158" marB="0" anchor="b"/>
                </a:tc>
                <a:tc vMerge="1">
                  <a:txBody>
                    <a:bodyPr/>
                    <a:lstStyle/>
                    <a:p>
                      <a:endParaRPr/>
                    </a:p>
                  </a:txBody>
                  <a:tcPr marL="5158" marR="5158" marT="5158" marB="0" anchor="b"/>
                </a:tc>
                <a:tc vMerge="1">
                  <a:txBody>
                    <a:bodyPr/>
                    <a:lstStyle/>
                    <a:p>
                      <a:endParaRPr/>
                    </a:p>
                  </a:txBody>
                  <a:tcPr marL="5158" marR="5158" marT="5158" marB="0" anchor="b"/>
                </a:tc>
                <a:tc vMerge="1">
                  <a:txBody>
                    <a:bodyPr/>
                    <a:lstStyle/>
                    <a:p>
                      <a:endParaRPr/>
                    </a:p>
                  </a:txBody>
                  <a:tcPr marL="5158" marR="5158" marT="5158" marB="0" anchor="b"/>
                </a:tc>
                <a:tc vMerge="1">
                  <a:txBody>
                    <a:bodyPr/>
                    <a:lstStyle/>
                    <a:p>
                      <a:endParaRPr/>
                    </a:p>
                  </a:txBody>
                  <a:tcPr marL="5158" marR="5158" marT="5158" marB="0" anchor="b"/>
                </a:tc>
                <a:tc>
                  <a:txBody>
                    <a:bodyPr/>
                    <a:lstStyle/>
                    <a:p>
                      <a:pPr marL="171450" indent="-171450" algn="l" defTabSz="914400" rtl="0" eaLnBrk="1" fontAlgn="b" latinLnBrk="0" hangingPunct="1">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Green Pavement Enhancements (GPE) upgrades for existing class II bike lanes at conflict points. </a:t>
                      </a:r>
                    </a:p>
                    <a:p>
                      <a:pPr marL="171450" indent="-171450" algn="l" defTabSz="914400" rtl="0" eaLnBrk="1" fontAlgn="b" latinLnBrk="0" hangingPunct="1">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Enhance bike lanes to Class IV </a:t>
                      </a:r>
                    </a:p>
                  </a:txBody>
                  <a:tcPr marL="5158" marR="5158" marT="5158" marB="0" anchor="ctr">
                    <a:solidFill>
                      <a:srgbClr val="A2C1CD"/>
                    </a:solidFill>
                  </a:tcPr>
                </a:tc>
                <a:extLst>
                  <a:ext uri="{0D108BD9-81ED-4DB2-BD59-A6C34878D82A}">
                    <a16:rowId xmlns:a16="http://schemas.microsoft.com/office/drawing/2014/main" val="2312009314"/>
                  </a:ext>
                </a:extLst>
              </a:tr>
              <a:tr h="326594">
                <a:tc>
                  <a:txBody>
                    <a:bodyPr/>
                    <a:lstStyle/>
                    <a:p>
                      <a:pPr marL="0" algn="ctr" defTabSz="914400" rtl="0" eaLnBrk="1" fontAlgn="b" latinLnBrk="0" hangingPunct="1"/>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4</a:t>
                      </a:r>
                    </a:p>
                  </a:txBody>
                  <a:tcPr marL="5158" marR="5158" marT="5158" marB="0" anchor="ctr">
                    <a:solidFill>
                      <a:srgbClr val="166382"/>
                    </a:solidFill>
                  </a:tcPr>
                </a:tc>
                <a:tc>
                  <a:txBody>
                    <a:bodyPr/>
                    <a:lstStyle/>
                    <a:p>
                      <a:pPr marL="0" algn="ctr"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Hopyard Road &amp; Stoneridge Drive </a:t>
                      </a:r>
                    </a:p>
                  </a:txBody>
                  <a:tcPr marL="5158" marR="5158" marT="5158" marB="0" anchor="ctr">
                    <a:solidFill>
                      <a:srgbClr val="A2C1CD"/>
                    </a:solidFill>
                  </a:tcPr>
                </a:tc>
                <a:tc vMerge="1">
                  <a:txBody>
                    <a:bodyPr/>
                    <a:lstStyle/>
                    <a:p>
                      <a:endParaRPr/>
                    </a:p>
                  </a:txBody>
                  <a:tcPr marL="5158" marR="5158" marT="5158" marB="0" anchor="b"/>
                </a:tc>
                <a:tc vMerge="1">
                  <a:txBody>
                    <a:bodyPr/>
                    <a:lstStyle/>
                    <a:p>
                      <a:endParaRPr lang="en-US" dirty="0"/>
                    </a:p>
                  </a:txBody>
                  <a:tcPr marL="5158" marR="5158" marT="5158" marB="0" anchor="b"/>
                </a:tc>
                <a:tc vMerge="1">
                  <a:txBody>
                    <a:bodyPr/>
                    <a:lstStyle/>
                    <a:p>
                      <a:endParaRPr lang="en-US" dirty="0"/>
                    </a:p>
                  </a:txBody>
                  <a:tcPr marL="5158" marR="5158" marT="5158" marB="0" anchor="b"/>
                </a:tc>
                <a:tc vMerge="1">
                  <a:txBody>
                    <a:bodyPr/>
                    <a:lstStyle/>
                    <a:p>
                      <a:endParaRPr lang="en-US" dirty="0"/>
                    </a:p>
                  </a:txBody>
                  <a:tcPr marL="5158" marR="5158" marT="5158" marB="0" anchor="b"/>
                </a:tc>
                <a:tc vMerge="1">
                  <a:txBody>
                    <a:bodyPr/>
                    <a:lstStyle/>
                    <a:p>
                      <a:endParaRPr lang="en-US" dirty="0"/>
                    </a:p>
                  </a:txBody>
                  <a:tcPr marL="5158" marR="5158" marT="5158" marB="0" anchor="b"/>
                </a:tc>
                <a:tc>
                  <a:txBody>
                    <a:bodyPr/>
                    <a:lstStyle/>
                    <a:p>
                      <a:pPr marL="0" algn="l"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Provide EB free right turn (maybe remove one  SB through lane). Change cycle to 100 sec</a:t>
                      </a:r>
                    </a:p>
                  </a:txBody>
                  <a:tcPr marL="5158" marR="5158" marT="5158" marB="0" anchor="ctr">
                    <a:solidFill>
                      <a:srgbClr val="A2C1CD"/>
                    </a:solidFill>
                  </a:tcPr>
                </a:tc>
                <a:extLst>
                  <a:ext uri="{0D108BD9-81ED-4DB2-BD59-A6C34878D82A}">
                    <a16:rowId xmlns:a16="http://schemas.microsoft.com/office/drawing/2014/main" val="543591743"/>
                  </a:ext>
                </a:extLst>
              </a:tr>
              <a:tr h="177740">
                <a:tc rowSpan="5">
                  <a:txBody>
                    <a:bodyPr/>
                    <a:lstStyle/>
                    <a:p>
                      <a:pPr marL="0" algn="ctr" defTabSz="914400" rtl="0" eaLnBrk="1" fontAlgn="b" latinLnBrk="0" hangingPunct="1"/>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5 </a:t>
                      </a:r>
                    </a:p>
                  </a:txBody>
                  <a:tcPr marL="5158" marR="5158" marT="5158" marB="0" anchor="ctr">
                    <a:solidFill>
                      <a:srgbClr val="166382"/>
                    </a:solidFill>
                  </a:tcPr>
                </a:tc>
                <a:tc rowSpan="5">
                  <a:txBody>
                    <a:bodyPr/>
                    <a:lstStyle/>
                    <a:p>
                      <a:pPr marL="0" algn="ctr"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I-580 to Black Ave</a:t>
                      </a:r>
                    </a:p>
                  </a:txBody>
                  <a:tcPr marL="5158" marR="5158" marT="5158" marB="0" anchor="ctr">
                    <a:solidFill>
                      <a:srgbClr val="A2C1CD"/>
                    </a:solidFill>
                  </a:tcPr>
                </a:tc>
                <a:tc vMerge="1">
                  <a:txBody>
                    <a:bodyPr/>
                    <a:lstStyle/>
                    <a:p>
                      <a:endParaRPr/>
                    </a:p>
                  </a:txBody>
                  <a:tcPr marL="5158" marR="5158" marT="5158" marB="0" anchor="b"/>
                </a:tc>
                <a:tc vMerge="1">
                  <a:txBody>
                    <a:bodyPr/>
                    <a:lstStyle/>
                    <a:p>
                      <a:endParaRPr/>
                    </a:p>
                  </a:txBody>
                  <a:tcPr marL="5158" marR="5158" marT="5158" marB="0" anchor="b"/>
                </a:tc>
                <a:tc vMerge="1">
                  <a:txBody>
                    <a:bodyPr/>
                    <a:lstStyle/>
                    <a:p>
                      <a:endParaRPr/>
                    </a:p>
                  </a:txBody>
                  <a:tcPr marL="5158" marR="5158" marT="5158" marB="0" anchor="b"/>
                </a:tc>
                <a:tc vMerge="1">
                  <a:txBody>
                    <a:bodyPr/>
                    <a:lstStyle/>
                    <a:p>
                      <a:endParaRPr/>
                    </a:p>
                  </a:txBody>
                  <a:tcPr marL="5158" marR="5158" marT="5158" marB="0" anchor="b"/>
                </a:tc>
                <a:tc vMerge="1">
                  <a:txBody>
                    <a:bodyPr/>
                    <a:lstStyle/>
                    <a:p>
                      <a:endParaRPr/>
                    </a:p>
                  </a:txBody>
                  <a:tcPr marL="5158" marR="5158" marT="5158" marB="0" anchor="b"/>
                </a:tc>
                <a:tc>
                  <a:txBody>
                    <a:bodyPr/>
                    <a:lstStyle/>
                    <a:p>
                      <a:pPr marL="0" algn="l"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Speed Feedback Signs. Consider Speed Cameras when applicable </a:t>
                      </a:r>
                    </a:p>
                  </a:txBody>
                  <a:tcPr marL="5158" marR="5158" marT="5158" marB="0" anchor="ctr">
                    <a:solidFill>
                      <a:srgbClr val="A2C1CD"/>
                    </a:solidFill>
                  </a:tcPr>
                </a:tc>
                <a:extLst>
                  <a:ext uri="{0D108BD9-81ED-4DB2-BD59-A6C34878D82A}">
                    <a16:rowId xmlns:a16="http://schemas.microsoft.com/office/drawing/2014/main" val="3149536644"/>
                  </a:ext>
                </a:extLst>
              </a:tr>
              <a:tr h="177740">
                <a:tc vMerge="1">
                  <a:txBody>
                    <a:bodyPr/>
                    <a:lstStyle/>
                    <a:p>
                      <a:pPr algn="l" fontAlgn="b"/>
                      <a:endParaRPr lang="en-US" sz="900" b="0" i="0" u="none" strike="noStrike">
                        <a:solidFill>
                          <a:srgbClr val="000000"/>
                        </a:solidFill>
                        <a:effectLst/>
                        <a:latin typeface="Calibri" panose="020F0502020204030204" pitchFamily="34" charset="0"/>
                      </a:endParaRPr>
                    </a:p>
                  </a:txBody>
                  <a:tcPr marL="5158" marR="5158" marT="5158" marB="0" anchor="b"/>
                </a:tc>
                <a:tc vMerge="1">
                  <a:txBody>
                    <a:bodyPr/>
                    <a:lstStyle/>
                    <a:p>
                      <a:endParaRPr lang="en-US"/>
                    </a:p>
                  </a:txBody>
                  <a:tcPr/>
                </a:tc>
                <a:tc vMerge="1">
                  <a:txBody>
                    <a:bodyPr/>
                    <a:lstStyle/>
                    <a:p>
                      <a:endParaRPr/>
                    </a:p>
                  </a:txBody>
                  <a:tcPr marL="5158" marR="5158" marT="5158" marB="0" anchor="b"/>
                </a:tc>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vMerge="1">
                  <a:txBody>
                    <a:bodyPr/>
                    <a:lstStyle/>
                    <a:p>
                      <a:pPr algn="l" fontAlgn="b"/>
                      <a:endParaRPr lang="en-US" sz="900" b="0" i="0" u="none" strike="noStrike">
                        <a:solidFill>
                          <a:srgbClr val="000000"/>
                        </a:solidFill>
                        <a:effectLst/>
                        <a:latin typeface="Calibri" panose="020F0502020204030204" pitchFamily="34" charset="0"/>
                      </a:endParaRPr>
                    </a:p>
                  </a:txBody>
                  <a:tcPr marL="5158" marR="5158" marT="5158" marB="0" anchor="b"/>
                </a:tc>
                <a:tc vMerge="1">
                  <a:txBody>
                    <a:bodyPr/>
                    <a:lstStyle/>
                    <a:p>
                      <a:pPr algn="l" fontAlgn="b"/>
                      <a:endParaRPr lang="en-US" sz="900" b="0" i="0" u="none" strike="noStrike">
                        <a:solidFill>
                          <a:srgbClr val="000000"/>
                        </a:solidFill>
                        <a:effectLst/>
                        <a:latin typeface="Calibri" panose="020F0502020204030204" pitchFamily="34" charset="0"/>
                      </a:endParaRPr>
                    </a:p>
                  </a:txBody>
                  <a:tcPr marL="5158" marR="5158" marT="5158" marB="0" anchor="b"/>
                </a:tc>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a:txBody>
                    <a:bodyPr/>
                    <a:lstStyle/>
                    <a:p>
                      <a:pPr marL="0" algn="l"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Red Light Cameras at all intersections with Traffic Signal Violation Collisions</a:t>
                      </a:r>
                    </a:p>
                  </a:txBody>
                  <a:tcPr marL="5158" marR="5158" marT="5158" marB="0" anchor="ctr">
                    <a:solidFill>
                      <a:srgbClr val="A2C1CD"/>
                    </a:solidFill>
                  </a:tcPr>
                </a:tc>
                <a:extLst>
                  <a:ext uri="{0D108BD9-81ED-4DB2-BD59-A6C34878D82A}">
                    <a16:rowId xmlns:a16="http://schemas.microsoft.com/office/drawing/2014/main" val="1387924312"/>
                  </a:ext>
                </a:extLst>
              </a:tr>
              <a:tr h="177740">
                <a:tc vMerge="1">
                  <a:txBody>
                    <a:bodyPr/>
                    <a:lstStyle/>
                    <a:p>
                      <a:pPr algn="l" fontAlgn="b"/>
                      <a:endParaRPr lang="en-US" sz="900" b="0" i="0" u="none" strike="noStrike">
                        <a:solidFill>
                          <a:srgbClr val="000000"/>
                        </a:solidFill>
                        <a:effectLst/>
                        <a:latin typeface="Calibri" panose="020F0502020204030204" pitchFamily="34" charset="0"/>
                      </a:endParaRPr>
                    </a:p>
                  </a:txBody>
                  <a:tcPr marL="5158" marR="5158" marT="5158" marB="0" anchor="b"/>
                </a:tc>
                <a:tc vMerge="1">
                  <a:txBody>
                    <a:bodyPr/>
                    <a:lstStyle/>
                    <a:p>
                      <a:endParaRPr lang="en-US"/>
                    </a:p>
                  </a:txBody>
                  <a:tcPr/>
                </a:tc>
                <a:tc vMerge="1">
                  <a:txBody>
                    <a:bodyPr/>
                    <a:lstStyle/>
                    <a:p>
                      <a:endParaRPr/>
                    </a:p>
                  </a:txBody>
                  <a:tcPr marL="5158" marR="5158" marT="5158" marB="0" anchor="b"/>
                </a:tc>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a:txBody>
                    <a:bodyPr/>
                    <a:lstStyle/>
                    <a:p>
                      <a:pPr marL="0" algn="l"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Limit Line upgrades at key intersections</a:t>
                      </a:r>
                    </a:p>
                  </a:txBody>
                  <a:tcPr marL="5158" marR="5158" marT="5158" marB="0" anchor="ctr">
                    <a:solidFill>
                      <a:srgbClr val="A2C1CD"/>
                    </a:solidFill>
                  </a:tcPr>
                </a:tc>
                <a:extLst>
                  <a:ext uri="{0D108BD9-81ED-4DB2-BD59-A6C34878D82A}">
                    <a16:rowId xmlns:a16="http://schemas.microsoft.com/office/drawing/2014/main" val="3299618191"/>
                  </a:ext>
                </a:extLst>
              </a:tr>
              <a:tr h="456097">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vMerge="1">
                  <a:txBody>
                    <a:bodyPr/>
                    <a:lstStyle/>
                    <a:p>
                      <a:endParaRPr lang="en-US"/>
                    </a:p>
                  </a:txBody>
                  <a:tcPr/>
                </a:tc>
                <a:tc vMerge="1">
                  <a:txBody>
                    <a:bodyPr/>
                    <a:lstStyle/>
                    <a:p>
                      <a:endParaRPr/>
                    </a:p>
                  </a:txBody>
                  <a:tcPr marL="5158" marR="5158" marT="5158" marB="0" anchor="b"/>
                </a:tc>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vMerge="1">
                  <a:txBody>
                    <a:bodyPr/>
                    <a:lstStyle/>
                    <a:p>
                      <a:pPr algn="l" fontAlgn="b"/>
                      <a:endParaRPr lang="en-US" sz="900" b="0" i="0" u="none" strike="noStrike" dirty="0">
                        <a:solidFill>
                          <a:srgbClr val="000000"/>
                        </a:solidFill>
                        <a:effectLst/>
                        <a:latin typeface="Calibri" panose="020F0502020204030204" pitchFamily="34" charset="0"/>
                      </a:endParaRPr>
                    </a:p>
                  </a:txBody>
                  <a:tcPr marL="5158" marR="5158" marT="5158" marB="0" anchor="b"/>
                </a:tc>
                <a:tc>
                  <a:txBody>
                    <a:bodyPr/>
                    <a:lstStyle/>
                    <a:p>
                      <a:pPr marL="171450" indent="-171450" algn="l" defTabSz="914400" rtl="0" eaLnBrk="1" fontAlgn="b" latinLnBrk="0" hangingPunct="1">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Remove pork chop islands (Valley, Los Positas, Parkside, Black(ped safety) - convert to protected bike intersections as feasible</a:t>
                      </a:r>
                    </a:p>
                    <a:p>
                      <a:pPr marL="171450" indent="-171450" algn="l" defTabSz="914400" rtl="0" eaLnBrk="1" fontAlgn="b" latinLnBrk="0" hangingPunct="1">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Evaluate - Stoneridge &amp; Hopyard for pork chop removal</a:t>
                      </a:r>
                    </a:p>
                  </a:txBody>
                  <a:tcPr marL="5158" marR="5158" marT="5158" marB="0" anchor="ctr">
                    <a:solidFill>
                      <a:srgbClr val="A2C1CD"/>
                    </a:solidFill>
                  </a:tcPr>
                </a:tc>
                <a:extLst>
                  <a:ext uri="{0D108BD9-81ED-4DB2-BD59-A6C34878D82A}">
                    <a16:rowId xmlns:a16="http://schemas.microsoft.com/office/drawing/2014/main" val="342527517"/>
                  </a:ext>
                </a:extLst>
              </a:tr>
              <a:tr h="177740">
                <a:tc vMerge="1">
                  <a:txBody>
                    <a:bodyPr/>
                    <a:lstStyle/>
                    <a:p>
                      <a:endParaRPr dirty="0"/>
                    </a:p>
                  </a:txBody>
                  <a:tcPr marL="5158" marR="5158" marT="5158" marB="0" anchor="b"/>
                </a:tc>
                <a:tc vMerge="1">
                  <a:txBody>
                    <a:bodyPr/>
                    <a:lstStyle/>
                    <a:p>
                      <a:endParaRPr lang="en-US"/>
                    </a:p>
                  </a:txBody>
                  <a:tcPr/>
                </a:tc>
                <a:tc vMerge="1">
                  <a:txBody>
                    <a:bodyPr/>
                    <a:lstStyle/>
                    <a:p>
                      <a:endParaRPr dirty="0"/>
                    </a:p>
                  </a:txBody>
                  <a:tcPr marL="5158" marR="5158" marT="5158" marB="0" anchor="b"/>
                </a:tc>
                <a:tc vMerge="1">
                  <a:txBody>
                    <a:bodyPr/>
                    <a:lstStyle/>
                    <a:p>
                      <a:endParaRPr dirty="0"/>
                    </a:p>
                  </a:txBody>
                  <a:tcPr marL="5158" marR="5158" marT="5158" marB="0" anchor="b"/>
                </a:tc>
                <a:tc vMerge="1">
                  <a:txBody>
                    <a:bodyPr/>
                    <a:lstStyle/>
                    <a:p>
                      <a:endParaRPr dirty="0"/>
                    </a:p>
                  </a:txBody>
                  <a:tcPr marL="5158" marR="5158" marT="5158" marB="0" anchor="b"/>
                </a:tc>
                <a:tc vMerge="1">
                  <a:txBody>
                    <a:bodyPr/>
                    <a:lstStyle/>
                    <a:p>
                      <a:endParaRPr dirty="0"/>
                    </a:p>
                  </a:txBody>
                  <a:tcPr marL="5158" marR="5158" marT="5158" marB="0" anchor="b"/>
                </a:tc>
                <a:tc vMerge="1">
                  <a:txBody>
                    <a:bodyPr/>
                    <a:lstStyle/>
                    <a:p>
                      <a:endParaRPr dirty="0"/>
                    </a:p>
                  </a:txBody>
                  <a:tcPr marL="5158" marR="5158" marT="5158" marB="0" anchor="b"/>
                </a:tc>
                <a:tc>
                  <a:txBody>
                    <a:bodyPr/>
                    <a:lstStyle/>
                    <a:p>
                      <a:pPr marL="0" algn="l"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Raised Cycle Track / Shared Use Path (Based on direction)</a:t>
                      </a:r>
                    </a:p>
                  </a:txBody>
                  <a:tcPr marL="5158" marR="5158" marT="5158" marB="0" anchor="ctr">
                    <a:solidFill>
                      <a:srgbClr val="A2C1CD"/>
                    </a:solidFill>
                  </a:tcPr>
                </a:tc>
                <a:extLst>
                  <a:ext uri="{0D108BD9-81ED-4DB2-BD59-A6C34878D82A}">
                    <a16:rowId xmlns:a16="http://schemas.microsoft.com/office/drawing/2014/main" val="3561810125"/>
                  </a:ext>
                </a:extLst>
              </a:tr>
            </a:tbl>
          </a:graphicData>
        </a:graphic>
      </p:graphicFrame>
      <p:sp>
        <p:nvSpPr>
          <p:cNvPr id="8" name="Title 1">
            <a:extLst>
              <a:ext uri="{FF2B5EF4-FFF2-40B4-BE49-F238E27FC236}">
                <a16:creationId xmlns:a16="http://schemas.microsoft.com/office/drawing/2014/main" id="{F9DA2C69-758F-C2AC-5DE1-28564C9E2634}"/>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Proposed Safety Projects</a:t>
            </a:r>
          </a:p>
        </p:txBody>
      </p:sp>
    </p:spTree>
    <p:extLst>
      <p:ext uri="{BB962C8B-B14F-4D97-AF65-F5344CB8AC3E}">
        <p14:creationId xmlns:p14="http://schemas.microsoft.com/office/powerpoint/2010/main" val="2837943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AAB86-0022-382B-6AEA-2056386EA4D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795EEE-498B-0366-200D-62648A72772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184A79C-86BA-4374-9AE3-3A0010382100}" type="slidenum">
              <a:rPr lang="en-US" smtClean="0">
                <a:solidFill>
                  <a:prstClr val="black">
                    <a:tint val="75000"/>
                  </a:prstClr>
                </a:solidFill>
              </a:rPr>
              <a:pPr>
                <a:spcAft>
                  <a:spcPts val="600"/>
                </a:spcAft>
              </a:pPr>
              <a:t>21</a:t>
            </a:fld>
            <a:endParaRPr lang="en-US" dirty="0">
              <a:solidFill>
                <a:prstClr val="black">
                  <a:tint val="75000"/>
                </a:prstClr>
              </a:solidFill>
            </a:endParaRPr>
          </a:p>
        </p:txBody>
      </p:sp>
      <p:graphicFrame>
        <p:nvGraphicFramePr>
          <p:cNvPr id="5" name="Table 4">
            <a:extLst>
              <a:ext uri="{FF2B5EF4-FFF2-40B4-BE49-F238E27FC236}">
                <a16:creationId xmlns:a16="http://schemas.microsoft.com/office/drawing/2014/main" id="{FD97E280-9F5C-81BE-554F-2F389A86B9F2}"/>
              </a:ext>
            </a:extLst>
          </p:cNvPr>
          <p:cNvGraphicFramePr>
            <a:graphicFrameLocks noGrp="1"/>
          </p:cNvGraphicFramePr>
          <p:nvPr>
            <p:extLst>
              <p:ext uri="{D42A27DB-BD31-4B8C-83A1-F6EECF244321}">
                <p14:modId xmlns:p14="http://schemas.microsoft.com/office/powerpoint/2010/main" val="910998322"/>
              </p:ext>
            </p:extLst>
          </p:nvPr>
        </p:nvGraphicFramePr>
        <p:xfrm>
          <a:off x="203917" y="816334"/>
          <a:ext cx="11571139" cy="4526354"/>
        </p:xfrm>
        <a:graphic>
          <a:graphicData uri="http://schemas.openxmlformats.org/drawingml/2006/table">
            <a:tbl>
              <a:tblPr firstRow="1" bandRow="1">
                <a:tableStyleId>{5C22544A-7EE6-4342-B048-85BDC9FD1C3A}</a:tableStyleId>
              </a:tblPr>
              <a:tblGrid>
                <a:gridCol w="514618">
                  <a:extLst>
                    <a:ext uri="{9D8B030D-6E8A-4147-A177-3AD203B41FA5}">
                      <a16:colId xmlns:a16="http://schemas.microsoft.com/office/drawing/2014/main" val="3008321463"/>
                    </a:ext>
                  </a:extLst>
                </a:gridCol>
                <a:gridCol w="3193190">
                  <a:extLst>
                    <a:ext uri="{9D8B030D-6E8A-4147-A177-3AD203B41FA5}">
                      <a16:colId xmlns:a16="http://schemas.microsoft.com/office/drawing/2014/main" val="2424737817"/>
                    </a:ext>
                  </a:extLst>
                </a:gridCol>
                <a:gridCol w="351490">
                  <a:extLst>
                    <a:ext uri="{9D8B030D-6E8A-4147-A177-3AD203B41FA5}">
                      <a16:colId xmlns:a16="http://schemas.microsoft.com/office/drawing/2014/main" val="1335837269"/>
                    </a:ext>
                  </a:extLst>
                </a:gridCol>
                <a:gridCol w="445416">
                  <a:extLst>
                    <a:ext uri="{9D8B030D-6E8A-4147-A177-3AD203B41FA5}">
                      <a16:colId xmlns:a16="http://schemas.microsoft.com/office/drawing/2014/main" val="3067624638"/>
                    </a:ext>
                  </a:extLst>
                </a:gridCol>
                <a:gridCol w="351490">
                  <a:extLst>
                    <a:ext uri="{9D8B030D-6E8A-4147-A177-3AD203B41FA5}">
                      <a16:colId xmlns:a16="http://schemas.microsoft.com/office/drawing/2014/main" val="4042065175"/>
                    </a:ext>
                  </a:extLst>
                </a:gridCol>
                <a:gridCol w="555355">
                  <a:extLst>
                    <a:ext uri="{9D8B030D-6E8A-4147-A177-3AD203B41FA5}">
                      <a16:colId xmlns:a16="http://schemas.microsoft.com/office/drawing/2014/main" val="3265066054"/>
                    </a:ext>
                  </a:extLst>
                </a:gridCol>
                <a:gridCol w="895527">
                  <a:extLst>
                    <a:ext uri="{9D8B030D-6E8A-4147-A177-3AD203B41FA5}">
                      <a16:colId xmlns:a16="http://schemas.microsoft.com/office/drawing/2014/main" val="2388268973"/>
                    </a:ext>
                  </a:extLst>
                </a:gridCol>
                <a:gridCol w="5264053">
                  <a:extLst>
                    <a:ext uri="{9D8B030D-6E8A-4147-A177-3AD203B41FA5}">
                      <a16:colId xmlns:a16="http://schemas.microsoft.com/office/drawing/2014/main" val="4240558084"/>
                    </a:ext>
                  </a:extLst>
                </a:gridCol>
              </a:tblGrid>
              <a:tr h="263319">
                <a:tc>
                  <a:txBody>
                    <a:bodyPr/>
                    <a:lstStyle/>
                    <a:p>
                      <a:pPr algn="ctr" fontAlgn="b"/>
                      <a:r>
                        <a:rPr lang="en-US" sz="1000" u="none" strike="noStrike" dirty="0">
                          <a:effectLst/>
                          <a:latin typeface="Segoe UI" panose="020B0502040204020203" pitchFamily="34" charset="0"/>
                          <a:cs typeface="Segoe UI" panose="020B0502040204020203" pitchFamily="34" charset="0"/>
                        </a:rPr>
                        <a:t>No.</a:t>
                      </a:r>
                      <a:endParaRPr lang="en-US" sz="1000" b="1" i="0" u="none" strike="noStrike" dirty="0">
                        <a:solidFill>
                          <a:srgbClr val="000000"/>
                        </a:solidFill>
                        <a:effectLst/>
                        <a:latin typeface="Segoe UI" panose="020B0502040204020203" pitchFamily="34" charset="0"/>
                        <a:cs typeface="Segoe UI" panose="020B0502040204020203" pitchFamily="34" charset="0"/>
                      </a:endParaRPr>
                    </a:p>
                  </a:txBody>
                  <a:tcPr marL="5473" marR="5473" marT="5473" marB="0" anchor="ctr">
                    <a:solidFill>
                      <a:srgbClr val="166382"/>
                    </a:solidFill>
                  </a:tcPr>
                </a:tc>
                <a:tc>
                  <a:txBody>
                    <a:bodyPr/>
                    <a:lstStyle/>
                    <a:p>
                      <a:pPr algn="ctr" rtl="0" fontAlgn="b"/>
                      <a:r>
                        <a:rPr lang="en-US" sz="1000" u="none" strike="noStrike" dirty="0">
                          <a:effectLst/>
                          <a:latin typeface="Segoe UI" panose="020B0502040204020203" pitchFamily="34" charset="0"/>
                          <a:cs typeface="Segoe UI" panose="020B0502040204020203" pitchFamily="34" charset="0"/>
                        </a:rPr>
                        <a:t>Corridor</a:t>
                      </a:r>
                      <a:endParaRPr lang="en-US" sz="1000" b="1" i="0" u="none" strike="noStrike" dirty="0">
                        <a:solidFill>
                          <a:srgbClr val="000000"/>
                        </a:solidFill>
                        <a:effectLst/>
                        <a:latin typeface="Segoe UI" panose="020B0502040204020203" pitchFamily="34" charset="0"/>
                        <a:cs typeface="Segoe UI" panose="020B0502040204020203" pitchFamily="34" charset="0"/>
                      </a:endParaRPr>
                    </a:p>
                  </a:txBody>
                  <a:tcPr marL="5473" marR="5473" marT="5473" marB="0" anchor="ctr">
                    <a:solidFill>
                      <a:srgbClr val="166382"/>
                    </a:solidFill>
                  </a:tcPr>
                </a:tc>
                <a:tc>
                  <a:txBody>
                    <a:bodyPr/>
                    <a:lstStyle/>
                    <a:p>
                      <a:pPr algn="ctr" rtl="0" fontAlgn="b"/>
                      <a:r>
                        <a:rPr lang="en-US" sz="1000" u="none" strike="noStrike" dirty="0">
                          <a:effectLst/>
                          <a:latin typeface="Segoe UI" panose="020B0502040204020203" pitchFamily="34" charset="0"/>
                          <a:cs typeface="Segoe UI" panose="020B0502040204020203" pitchFamily="34" charset="0"/>
                        </a:rPr>
                        <a:t>KSI</a:t>
                      </a:r>
                      <a:endParaRPr lang="en-US" sz="1000" b="1" i="0" u="none" strike="noStrike" dirty="0">
                        <a:solidFill>
                          <a:srgbClr val="000000"/>
                        </a:solidFill>
                        <a:effectLst/>
                        <a:latin typeface="Segoe UI" panose="020B0502040204020203" pitchFamily="34" charset="0"/>
                        <a:cs typeface="Segoe UI" panose="020B0502040204020203" pitchFamily="34" charset="0"/>
                      </a:endParaRPr>
                    </a:p>
                  </a:txBody>
                  <a:tcPr marL="5473" marR="5473" marT="5473" marB="0" anchor="ctr">
                    <a:solidFill>
                      <a:srgbClr val="166382"/>
                    </a:solidFill>
                  </a:tcPr>
                </a:tc>
                <a:tc>
                  <a:txBody>
                    <a:bodyPr/>
                    <a:lstStyle/>
                    <a:p>
                      <a:pPr algn="ctr" rtl="0" fontAlgn="b"/>
                      <a:r>
                        <a:rPr lang="en-US" sz="1000" u="none" strike="noStrike" dirty="0">
                          <a:effectLst/>
                          <a:latin typeface="Segoe UI" panose="020B0502040204020203" pitchFamily="34" charset="0"/>
                          <a:cs typeface="Segoe UI" panose="020B0502040204020203" pitchFamily="34" charset="0"/>
                        </a:rPr>
                        <a:t>Injury</a:t>
                      </a:r>
                      <a:endParaRPr lang="en-US" sz="1000" b="1" i="0" u="none" strike="noStrike" dirty="0">
                        <a:solidFill>
                          <a:srgbClr val="000000"/>
                        </a:solidFill>
                        <a:effectLst/>
                        <a:latin typeface="Segoe UI" panose="020B0502040204020203" pitchFamily="34" charset="0"/>
                        <a:cs typeface="Segoe UI" panose="020B0502040204020203" pitchFamily="34" charset="0"/>
                      </a:endParaRPr>
                    </a:p>
                  </a:txBody>
                  <a:tcPr marL="5473" marR="5473" marT="5473" marB="0" anchor="ctr">
                    <a:solidFill>
                      <a:srgbClr val="166382"/>
                    </a:solidFill>
                  </a:tcPr>
                </a:tc>
                <a:tc>
                  <a:txBody>
                    <a:bodyPr/>
                    <a:lstStyle/>
                    <a:p>
                      <a:pPr algn="ctr" rtl="0" fontAlgn="b"/>
                      <a:r>
                        <a:rPr lang="en-US" sz="1000" u="none" strike="noStrike" dirty="0">
                          <a:effectLst/>
                          <a:latin typeface="Segoe UI" panose="020B0502040204020203" pitchFamily="34" charset="0"/>
                          <a:cs typeface="Segoe UI" panose="020B0502040204020203" pitchFamily="34" charset="0"/>
                        </a:rPr>
                        <a:t>Ped</a:t>
                      </a:r>
                      <a:endParaRPr lang="en-US" sz="1000" b="1" i="0" u="none" strike="noStrike" dirty="0">
                        <a:solidFill>
                          <a:srgbClr val="000000"/>
                        </a:solidFill>
                        <a:effectLst/>
                        <a:latin typeface="Segoe UI" panose="020B0502040204020203" pitchFamily="34" charset="0"/>
                        <a:cs typeface="Segoe UI" panose="020B0502040204020203" pitchFamily="34" charset="0"/>
                      </a:endParaRPr>
                    </a:p>
                  </a:txBody>
                  <a:tcPr marL="5473" marR="5473" marT="5473" marB="0" anchor="ctr">
                    <a:solidFill>
                      <a:srgbClr val="166382"/>
                    </a:solidFill>
                  </a:tcPr>
                </a:tc>
                <a:tc>
                  <a:txBody>
                    <a:bodyPr/>
                    <a:lstStyle/>
                    <a:p>
                      <a:pPr algn="ctr" rtl="0" fontAlgn="b"/>
                      <a:r>
                        <a:rPr lang="en-US" sz="1000" u="none" strike="noStrike" dirty="0">
                          <a:effectLst/>
                          <a:latin typeface="Segoe UI" panose="020B0502040204020203" pitchFamily="34" charset="0"/>
                          <a:cs typeface="Segoe UI" panose="020B0502040204020203" pitchFamily="34" charset="0"/>
                        </a:rPr>
                        <a:t>Bike</a:t>
                      </a:r>
                      <a:endParaRPr lang="en-US" sz="1000" b="1" i="0" u="none" strike="noStrike" dirty="0">
                        <a:solidFill>
                          <a:srgbClr val="000000"/>
                        </a:solidFill>
                        <a:effectLst/>
                        <a:latin typeface="Segoe UI" panose="020B0502040204020203" pitchFamily="34" charset="0"/>
                        <a:cs typeface="Segoe UI" panose="020B0502040204020203" pitchFamily="34" charset="0"/>
                      </a:endParaRPr>
                    </a:p>
                  </a:txBody>
                  <a:tcPr marL="5473" marR="5473" marT="5473" marB="0" anchor="ctr">
                    <a:solidFill>
                      <a:srgbClr val="166382"/>
                    </a:solidFill>
                  </a:tcPr>
                </a:tc>
                <a:tc>
                  <a:txBody>
                    <a:bodyPr/>
                    <a:lstStyle/>
                    <a:p>
                      <a:pPr algn="ctr" rtl="0" fontAlgn="b"/>
                      <a:r>
                        <a:rPr lang="en-US" sz="1000" u="none" strike="noStrike" dirty="0">
                          <a:effectLst/>
                          <a:latin typeface="Segoe UI" panose="020B0502040204020203" pitchFamily="34" charset="0"/>
                          <a:cs typeface="Segoe UI" panose="020B0502040204020203" pitchFamily="34" charset="0"/>
                        </a:rPr>
                        <a:t>Unsafe Speed</a:t>
                      </a:r>
                      <a:endParaRPr lang="en-US" sz="1000" b="1" i="0" u="none" strike="noStrike" dirty="0">
                        <a:solidFill>
                          <a:srgbClr val="000000"/>
                        </a:solidFill>
                        <a:effectLst/>
                        <a:latin typeface="Segoe UI" panose="020B0502040204020203" pitchFamily="34" charset="0"/>
                        <a:cs typeface="Segoe UI" panose="020B0502040204020203" pitchFamily="34" charset="0"/>
                      </a:endParaRPr>
                    </a:p>
                  </a:txBody>
                  <a:tcPr marL="5473" marR="5473" marT="5473" marB="0" anchor="ctr">
                    <a:solidFill>
                      <a:srgbClr val="166382"/>
                    </a:solidFill>
                  </a:tcPr>
                </a:tc>
                <a:tc>
                  <a:txBody>
                    <a:bodyPr/>
                    <a:lstStyle/>
                    <a:p>
                      <a:pPr algn="ctr" rtl="0" fontAlgn="b"/>
                      <a:r>
                        <a:rPr lang="en-US" sz="1000" u="none" strike="noStrike" dirty="0">
                          <a:effectLst/>
                          <a:latin typeface="Segoe UI" panose="020B0502040204020203" pitchFamily="34" charset="0"/>
                          <a:cs typeface="Segoe UI" panose="020B0502040204020203" pitchFamily="34" charset="0"/>
                        </a:rPr>
                        <a:t>Improvements</a:t>
                      </a:r>
                      <a:endParaRPr lang="en-US" sz="1000" b="1" i="0" u="none" strike="noStrike" dirty="0">
                        <a:solidFill>
                          <a:srgbClr val="000000"/>
                        </a:solidFill>
                        <a:effectLst/>
                        <a:latin typeface="Segoe UI" panose="020B0502040204020203" pitchFamily="34" charset="0"/>
                        <a:cs typeface="Segoe UI" panose="020B0502040204020203" pitchFamily="34" charset="0"/>
                      </a:endParaRPr>
                    </a:p>
                  </a:txBody>
                  <a:tcPr marL="5473" marR="5473" marT="5473" marB="0" anchor="ctr">
                    <a:solidFill>
                      <a:srgbClr val="166382"/>
                    </a:solidFill>
                  </a:tcPr>
                </a:tc>
                <a:extLst>
                  <a:ext uri="{0D108BD9-81ED-4DB2-BD59-A6C34878D82A}">
                    <a16:rowId xmlns:a16="http://schemas.microsoft.com/office/drawing/2014/main" val="4086830967"/>
                  </a:ext>
                </a:extLst>
              </a:tr>
              <a:tr h="632324">
                <a:tc rowSpan="3">
                  <a:txBody>
                    <a:bodyPr/>
                    <a:lstStyle/>
                    <a:p>
                      <a:pPr algn="ctr" fontAlgn="ctr"/>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1</a:t>
                      </a:r>
                    </a:p>
                  </a:txBody>
                  <a:tcPr marL="5473" marR="5473" marT="5473" marB="0" anchor="ctr">
                    <a:solidFill>
                      <a:srgbClr val="166382"/>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Owens Drive – Hacienda Drive to Willow Road</a:t>
                      </a:r>
                    </a:p>
                  </a:txBody>
                  <a:tcPr marL="5473" marR="5473" marT="5473" marB="0" anchor="ctr">
                    <a:solidFill>
                      <a:srgbClr val="A2C1CD"/>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3</a:t>
                      </a:r>
                    </a:p>
                  </a:txBody>
                  <a:tcPr marL="5473" marR="5473" marT="5473" marB="0" anchor="ctr">
                    <a:solidFill>
                      <a:srgbClr val="A2C1CD"/>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10</a:t>
                      </a:r>
                    </a:p>
                  </a:txBody>
                  <a:tcPr marL="5473" marR="5473" marT="5473" marB="0" anchor="ctr">
                    <a:solidFill>
                      <a:srgbClr val="A2C1CD"/>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0</a:t>
                      </a:r>
                    </a:p>
                  </a:txBody>
                  <a:tcPr marL="5473" marR="5473" marT="5473" marB="0" anchor="ctr">
                    <a:solidFill>
                      <a:srgbClr val="A2C1CD"/>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5</a:t>
                      </a:r>
                    </a:p>
                  </a:txBody>
                  <a:tcPr marL="5473" marR="5473" marT="5473" marB="0" anchor="ctr">
                    <a:solidFill>
                      <a:srgbClr val="A2C1CD"/>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3</a:t>
                      </a:r>
                    </a:p>
                  </a:txBody>
                  <a:tcPr marL="5473" marR="5473" marT="5473" marB="0" anchor="ctr">
                    <a:solidFill>
                      <a:srgbClr val="A2C1CD"/>
                    </a:solidFill>
                  </a:tcPr>
                </a:tc>
                <a:tc>
                  <a:txBody>
                    <a:bodyPr/>
                    <a:lstStyle/>
                    <a:p>
                      <a:pPr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Willow &amp; Owens:</a:t>
                      </a:r>
                      <a:br>
                        <a:rPr lang="en-US" sz="900" u="none" strike="noStrike" kern="1200" dirty="0">
                          <a:solidFill>
                            <a:srgbClr val="166382"/>
                          </a:solidFill>
                          <a:effectLst/>
                          <a:latin typeface="Segoe UI" panose="020B0502040204020203" pitchFamily="34" charset="0"/>
                          <a:ea typeface="+mn-ea"/>
                          <a:cs typeface="Segoe UI" panose="020B0502040204020203" pitchFamily="34" charset="0"/>
                        </a:rPr>
                      </a:b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Protected Intersections and Road Diet, remove EB/WB right turn lanes and they become thru/right lanes for both approaches, bring in sidewalk/curb extensions 3 corners</a:t>
                      </a:r>
                    </a:p>
                  </a:txBody>
                  <a:tcPr marL="5473" marR="5473" marT="5473" marB="0" anchor="ctr">
                    <a:solidFill>
                      <a:srgbClr val="A2C1CD"/>
                    </a:solidFill>
                  </a:tcPr>
                </a:tc>
                <a:extLst>
                  <a:ext uri="{0D108BD9-81ED-4DB2-BD59-A6C34878D82A}">
                    <a16:rowId xmlns:a16="http://schemas.microsoft.com/office/drawing/2014/main" val="3262597092"/>
                  </a:ext>
                </a:extLst>
              </a:tr>
              <a:tr h="18879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Upgrade Bike facility to cycle track along Owens (Hacienda to Hopyard)</a:t>
                      </a:r>
                    </a:p>
                  </a:txBody>
                  <a:tcPr marL="5473" marR="5473" marT="5473" marB="0" anchor="ctr">
                    <a:solidFill>
                      <a:srgbClr val="A2C1CD"/>
                    </a:solidFill>
                  </a:tcPr>
                </a:tc>
                <a:extLst>
                  <a:ext uri="{0D108BD9-81ED-4DB2-BD59-A6C34878D82A}">
                    <a16:rowId xmlns:a16="http://schemas.microsoft.com/office/drawing/2014/main" val="464902562"/>
                  </a:ext>
                </a:extLst>
              </a:tr>
              <a:tr h="18879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Retroreflective backplates, LPI, Countdown Heads, and APS push buttons</a:t>
                      </a:r>
                    </a:p>
                  </a:txBody>
                  <a:tcPr marL="5473" marR="5473" marT="5473" marB="0" anchor="ctr">
                    <a:solidFill>
                      <a:srgbClr val="A2C1CD"/>
                    </a:solidFill>
                  </a:tcPr>
                </a:tc>
                <a:extLst>
                  <a:ext uri="{0D108BD9-81ED-4DB2-BD59-A6C34878D82A}">
                    <a16:rowId xmlns:a16="http://schemas.microsoft.com/office/drawing/2014/main" val="3853901283"/>
                  </a:ext>
                </a:extLst>
              </a:tr>
              <a:tr h="780166">
                <a:tc rowSpan="3">
                  <a:txBody>
                    <a:bodyPr/>
                    <a:lstStyle/>
                    <a:p>
                      <a:pPr algn="ctr" fontAlgn="ctr"/>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 2</a:t>
                      </a:r>
                    </a:p>
                  </a:txBody>
                  <a:tcPr marL="5473" marR="5473" marT="5473" marB="0" anchor="ctr">
                    <a:solidFill>
                      <a:srgbClr val="166382"/>
                    </a:solidFill>
                  </a:tcPr>
                </a:tc>
                <a:tc rowSpan="3">
                  <a:txBody>
                    <a:bodyPr/>
                    <a:lstStyle/>
                    <a:p>
                      <a:pPr algn="ctr" rtl="0" fontAlgn="ctr"/>
                      <a:r>
                        <a:rPr lang="es-ES" sz="900" u="none" strike="noStrike" kern="1200" dirty="0">
                          <a:solidFill>
                            <a:srgbClr val="166382"/>
                          </a:solidFill>
                          <a:effectLst/>
                          <a:latin typeface="Segoe UI" panose="020B0502040204020203" pitchFamily="34" charset="0"/>
                          <a:ea typeface="+mn-ea"/>
                          <a:cs typeface="Segoe UI" panose="020B0502040204020203" pitchFamily="34" charset="0"/>
                        </a:rPr>
                        <a:t>Las Positas - Hopyard Rd to Hacienda Dr</a:t>
                      </a:r>
                    </a:p>
                  </a:txBody>
                  <a:tcPr marL="5473" marR="5473" marT="5473" marB="0" anchor="ctr">
                    <a:solidFill>
                      <a:srgbClr val="A2C1CD"/>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3 </a:t>
                      </a:r>
                    </a:p>
                  </a:txBody>
                  <a:tcPr marL="5473" marR="5473" marT="5473" marB="0" anchor="ctr">
                    <a:solidFill>
                      <a:srgbClr val="A2C1CD"/>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8</a:t>
                      </a:r>
                    </a:p>
                  </a:txBody>
                  <a:tcPr marL="5473" marR="5473" marT="5473" marB="0" anchor="ctr">
                    <a:solidFill>
                      <a:srgbClr val="A2C1CD"/>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0 </a:t>
                      </a:r>
                    </a:p>
                  </a:txBody>
                  <a:tcPr marL="5473" marR="5473" marT="5473" marB="0" anchor="ctr">
                    <a:solidFill>
                      <a:srgbClr val="A2C1CD"/>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2 </a:t>
                      </a:r>
                    </a:p>
                  </a:txBody>
                  <a:tcPr marL="5473" marR="5473" marT="5473" marB="0" anchor="ctr">
                    <a:solidFill>
                      <a:srgbClr val="A2C1CD"/>
                    </a:solidFill>
                  </a:tcPr>
                </a:tc>
                <a:tc rowSpan="3">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2 </a:t>
                      </a:r>
                    </a:p>
                  </a:txBody>
                  <a:tcPr marL="5473" marR="5473" marT="5473" marB="0" anchor="ctr">
                    <a:solidFill>
                      <a:srgbClr val="A2C1CD"/>
                    </a:solidFill>
                  </a:tcPr>
                </a:tc>
                <a:tc>
                  <a:txBody>
                    <a:bodyPr/>
                    <a:lstStyle/>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Implement school zone traffic calming (e.g., raised crosswalks, Curb Extensions).</a:t>
                      </a:r>
                    </a:p>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Remove pork chop islands</a:t>
                      </a:r>
                    </a:p>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Red light violation detection units.</a:t>
                      </a:r>
                    </a:p>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Class IV - Raised Cycle Track, with landscape physical separators. </a:t>
                      </a:r>
                    </a:p>
                    <a:p>
                      <a:pPr marL="171450" indent="-171450" algn="l" fontAlgn="ctr">
                        <a:buFont typeface="Arial" panose="020B0604020202020204" pitchFamily="34" charset="0"/>
                        <a:buChar cha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Tree trimming at intersections for better visibility.</a:t>
                      </a:r>
                    </a:p>
                  </a:txBody>
                  <a:tcPr marL="5473" marR="5473" marT="5473" marB="0" anchor="ctr">
                    <a:solidFill>
                      <a:srgbClr val="A2C1CD"/>
                    </a:solidFill>
                  </a:tcPr>
                </a:tc>
                <a:extLst>
                  <a:ext uri="{0D108BD9-81ED-4DB2-BD59-A6C34878D82A}">
                    <a16:rowId xmlns:a16="http://schemas.microsoft.com/office/drawing/2014/main" val="3747917708"/>
                  </a:ext>
                </a:extLst>
              </a:tr>
              <a:tr h="18879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Retroreflective backplate.</a:t>
                      </a:r>
                    </a:p>
                  </a:txBody>
                  <a:tcPr marL="5473" marR="5473" marT="5473" marB="0" anchor="ctr">
                    <a:solidFill>
                      <a:srgbClr val="A2C1CD"/>
                    </a:solidFill>
                  </a:tcPr>
                </a:tc>
                <a:extLst>
                  <a:ext uri="{0D108BD9-81ED-4DB2-BD59-A6C34878D82A}">
                    <a16:rowId xmlns:a16="http://schemas.microsoft.com/office/drawing/2014/main" val="1991960779"/>
                  </a:ext>
                </a:extLst>
              </a:tr>
              <a:tr h="18879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Install object markers on fixed objects</a:t>
                      </a:r>
                    </a:p>
                  </a:txBody>
                  <a:tcPr marL="5473" marR="5473" marT="5473" marB="0" anchor="ctr">
                    <a:solidFill>
                      <a:srgbClr val="A2C1CD"/>
                    </a:solidFill>
                  </a:tcPr>
                </a:tc>
                <a:extLst>
                  <a:ext uri="{0D108BD9-81ED-4DB2-BD59-A6C34878D82A}">
                    <a16:rowId xmlns:a16="http://schemas.microsoft.com/office/drawing/2014/main" val="4016516236"/>
                  </a:ext>
                </a:extLst>
              </a:tr>
              <a:tr h="336640">
                <a:tc>
                  <a:txBody>
                    <a:bodyPr/>
                    <a:lstStyle/>
                    <a:p>
                      <a:pPr algn="ctr" fontAlgn="b"/>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3</a:t>
                      </a:r>
                    </a:p>
                  </a:txBody>
                  <a:tcPr marL="5473" marR="5473" marT="5473" marB="0" anchor="ctr">
                    <a:solidFill>
                      <a:srgbClr val="166382"/>
                    </a:solidFill>
                  </a:tcPr>
                </a:tc>
                <a:tc>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Foothill Road – I-580 NB Off-Ramp to Stoneridge Drive</a:t>
                      </a:r>
                    </a:p>
                  </a:txBody>
                  <a:tcPr marL="5473" marR="5473" marT="5473" marB="0" anchor="ctr">
                    <a:solidFill>
                      <a:srgbClr val="A2C1CD"/>
                    </a:solidFill>
                  </a:tcPr>
                </a:tc>
                <a:tc rowSpan="2">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4</a:t>
                      </a:r>
                    </a:p>
                  </a:txBody>
                  <a:tcPr marL="5473" marR="5473" marT="5473" marB="0" anchor="ctr">
                    <a:solidFill>
                      <a:srgbClr val="A2C1CD"/>
                    </a:solidFill>
                  </a:tcPr>
                </a:tc>
                <a:tc rowSpan="2">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39</a:t>
                      </a:r>
                    </a:p>
                  </a:txBody>
                  <a:tcPr marL="5473" marR="5473" marT="5473" marB="0" anchor="ctr">
                    <a:solidFill>
                      <a:srgbClr val="A2C1CD"/>
                    </a:solidFill>
                  </a:tcPr>
                </a:tc>
                <a:tc rowSpan="2">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3</a:t>
                      </a:r>
                    </a:p>
                  </a:txBody>
                  <a:tcPr marL="5473" marR="5473" marT="5473" marB="0" anchor="ctr">
                    <a:solidFill>
                      <a:srgbClr val="A2C1CD"/>
                    </a:solidFill>
                  </a:tcPr>
                </a:tc>
                <a:tc rowSpan="2">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0</a:t>
                      </a:r>
                    </a:p>
                  </a:txBody>
                  <a:tcPr marL="5473" marR="5473" marT="5473" marB="0" anchor="ctr">
                    <a:solidFill>
                      <a:srgbClr val="A2C1CD"/>
                    </a:solidFill>
                  </a:tcPr>
                </a:tc>
                <a:tc rowSpan="2">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7</a:t>
                      </a:r>
                    </a:p>
                  </a:txBody>
                  <a:tcPr marL="5473" marR="5473" marT="5473" marB="0" anchor="ctr">
                    <a:solidFill>
                      <a:srgbClr val="A2C1CD"/>
                    </a:solidFill>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Enhance lighting and signage near curves or school zones.</a:t>
                      </a:r>
                    </a:p>
                  </a:txBody>
                  <a:tcPr marL="5473" marR="5473" marT="5473" marB="0" anchor="ctr">
                    <a:solidFill>
                      <a:srgbClr val="A2C1CD"/>
                    </a:solidFill>
                  </a:tcPr>
                </a:tc>
                <a:extLst>
                  <a:ext uri="{0D108BD9-81ED-4DB2-BD59-A6C34878D82A}">
                    <a16:rowId xmlns:a16="http://schemas.microsoft.com/office/drawing/2014/main" val="3191170070"/>
                  </a:ext>
                </a:extLst>
              </a:tr>
              <a:tr h="289285">
                <a:tc>
                  <a:txBody>
                    <a:bodyPr/>
                    <a:lstStyle/>
                    <a:p>
                      <a:pPr algn="ctr" fontAlgn="b"/>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4</a:t>
                      </a:r>
                    </a:p>
                  </a:txBody>
                  <a:tcPr marL="5473" marR="5473" marT="5473" marB="0" anchor="ctr">
                    <a:solidFill>
                      <a:srgbClr val="166382"/>
                    </a:solidFill>
                  </a:tcPr>
                </a:tc>
                <a:tc>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Foothill Road – Stoneridge Drive to Muirwood Drive</a:t>
                      </a:r>
                    </a:p>
                  </a:txBody>
                  <a:tcPr marL="5473" marR="5473" marT="5473" marB="0" anchor="ctr">
                    <a:solidFill>
                      <a:srgbClr val="A2C1CD"/>
                    </a:solidFill>
                  </a:tcPr>
                </a:tc>
                <a:tc vMerge="1">
                  <a:txBody>
                    <a:bodyPr/>
                    <a:lstStyle/>
                    <a:p>
                      <a:endParaRPr/>
                    </a:p>
                  </a:txBody>
                  <a:tcPr marL="5642" marR="5642" marT="5642" marB="0" anchor="b"/>
                </a:tc>
                <a:tc vMerge="1">
                  <a:txBody>
                    <a:bodyPr/>
                    <a:lstStyle/>
                    <a:p>
                      <a:endParaRPr/>
                    </a:p>
                  </a:txBody>
                  <a:tcPr marL="5642" marR="5642" marT="5642" marB="0" anchor="b"/>
                </a:tc>
                <a:tc vMerge="1">
                  <a:txBody>
                    <a:bodyPr/>
                    <a:lstStyle/>
                    <a:p>
                      <a:endParaRPr/>
                    </a:p>
                  </a:txBody>
                  <a:tcPr marL="5642" marR="5642" marT="5642" marB="0" anchor="b"/>
                </a:tc>
                <a:tc vMerge="1">
                  <a:txBody>
                    <a:bodyPr/>
                    <a:lstStyle/>
                    <a:p>
                      <a:endParaRPr/>
                    </a:p>
                  </a:txBody>
                  <a:tcPr marL="5642" marR="5642" marT="5642" marB="0" anchor="b"/>
                </a:tc>
                <a:tc vMerge="1">
                  <a:txBody>
                    <a:bodyPr/>
                    <a:lstStyle/>
                    <a:p>
                      <a:endParaRPr/>
                    </a:p>
                  </a:txBody>
                  <a:tcPr marL="5642" marR="5642" marT="5642" marB="0" anchor="b"/>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Upgrade Centerline Striping</a:t>
                      </a:r>
                    </a:p>
                  </a:txBody>
                  <a:tcPr marL="5473" marR="5473" marT="5473" marB="0" anchor="ctr">
                    <a:solidFill>
                      <a:srgbClr val="A2C1CD"/>
                    </a:solidFill>
                  </a:tcPr>
                </a:tc>
                <a:extLst>
                  <a:ext uri="{0D108BD9-81ED-4DB2-BD59-A6C34878D82A}">
                    <a16:rowId xmlns:a16="http://schemas.microsoft.com/office/drawing/2014/main" val="3803575839"/>
                  </a:ext>
                </a:extLst>
              </a:tr>
              <a:tr h="188798">
                <a:tc rowSpan="7">
                  <a:txBody>
                    <a:bodyPr/>
                    <a:lstStyle/>
                    <a:p>
                      <a:pPr algn="ctr" fontAlgn="b"/>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5</a:t>
                      </a:r>
                    </a:p>
                  </a:txBody>
                  <a:tcPr marL="5473" marR="5473" marT="5473" marB="0" anchor="ctr">
                    <a:solidFill>
                      <a:srgbClr val="166382"/>
                    </a:solidFill>
                  </a:tcPr>
                </a:tc>
                <a:tc rowSpan="7" gridSpan="6">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Overall Improvement on Foothill Road </a:t>
                      </a:r>
                    </a:p>
                  </a:txBody>
                  <a:tcPr marL="5473" marR="5473" marT="5473" marB="0" anchor="ctr">
                    <a:solidFill>
                      <a:srgbClr val="A2C1CD"/>
                    </a:solidFill>
                  </a:tcPr>
                </a:tc>
                <a:tc rowSpan="7" hMerge="1">
                  <a:txBody>
                    <a:bodyPr/>
                    <a:lstStyle/>
                    <a:p>
                      <a:endParaRPr lang="en-US"/>
                    </a:p>
                  </a:txBody>
                  <a:tcPr/>
                </a:tc>
                <a:tc rowSpan="7" hMerge="1">
                  <a:txBody>
                    <a:bodyPr/>
                    <a:lstStyle/>
                    <a:p>
                      <a:endParaRPr lang="en-US"/>
                    </a:p>
                  </a:txBody>
                  <a:tcPr/>
                </a:tc>
                <a:tc rowSpan="7" hMerge="1">
                  <a:txBody>
                    <a:bodyPr/>
                    <a:lstStyle/>
                    <a:p>
                      <a:endParaRPr lang="en-US"/>
                    </a:p>
                  </a:txBody>
                  <a:tcPr/>
                </a:tc>
                <a:tc rowSpan="7" hMerge="1">
                  <a:txBody>
                    <a:bodyPr/>
                    <a:lstStyle/>
                    <a:p>
                      <a:endParaRPr lang="en-US"/>
                    </a:p>
                  </a:txBody>
                  <a:tcPr/>
                </a:tc>
                <a:tc rowSpan="7" hMerge="1">
                  <a:txBody>
                    <a:bodyPr/>
                    <a:lstStyle/>
                    <a:p>
                      <a:endParaRPr lang="en-US"/>
                    </a:p>
                  </a:txBody>
                  <a:tcPr/>
                </a:tc>
                <a:tc>
                  <a:txBody>
                    <a:bodyPr/>
                    <a:lstStyle/>
                    <a:p>
                      <a:pPr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Upgrade High Visibility Crosswalk</a:t>
                      </a:r>
                    </a:p>
                  </a:txBody>
                  <a:tcPr marL="5473" marR="5473" marT="5473" marB="0" anchor="ctr">
                    <a:solidFill>
                      <a:srgbClr val="A2C1CD"/>
                    </a:solidFill>
                  </a:tcPr>
                </a:tc>
                <a:extLst>
                  <a:ext uri="{0D108BD9-81ED-4DB2-BD59-A6C34878D82A}">
                    <a16:rowId xmlns:a16="http://schemas.microsoft.com/office/drawing/2014/main" val="2976828696"/>
                  </a:ext>
                </a:extLst>
              </a:tr>
              <a:tr h="336640">
                <a:tc v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Physical Divider between bike lane and travel lane with landscape median island, to reduce the speed. </a:t>
                      </a:r>
                    </a:p>
                  </a:txBody>
                  <a:tcPr marL="5473" marR="5473" marT="5473" marB="0" anchor="ctr">
                    <a:solidFill>
                      <a:srgbClr val="A2C1CD"/>
                    </a:solidFill>
                  </a:tcPr>
                </a:tc>
                <a:extLst>
                  <a:ext uri="{0D108BD9-81ED-4DB2-BD59-A6C34878D82A}">
                    <a16:rowId xmlns:a16="http://schemas.microsoft.com/office/drawing/2014/main" val="3136449525"/>
                  </a:ext>
                </a:extLst>
              </a:tr>
              <a:tr h="188798">
                <a:tc v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Retroreflective backplate. </a:t>
                      </a:r>
                    </a:p>
                  </a:txBody>
                  <a:tcPr marL="5473" marR="5473" marT="5473" marB="0" anchor="ctr">
                    <a:solidFill>
                      <a:srgbClr val="A2C1CD"/>
                    </a:solidFill>
                  </a:tcPr>
                </a:tc>
                <a:extLst>
                  <a:ext uri="{0D108BD9-81ED-4DB2-BD59-A6C34878D82A}">
                    <a16:rowId xmlns:a16="http://schemas.microsoft.com/office/drawing/2014/main" val="339826098"/>
                  </a:ext>
                </a:extLst>
              </a:tr>
              <a:tr h="188798">
                <a:tc v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ATS push button upgrades.</a:t>
                      </a:r>
                    </a:p>
                  </a:txBody>
                  <a:tcPr marL="5473" marR="5473" marT="5473" marB="0" anchor="ctr">
                    <a:solidFill>
                      <a:srgbClr val="A2C1CD"/>
                    </a:solidFill>
                  </a:tcPr>
                </a:tc>
                <a:extLst>
                  <a:ext uri="{0D108BD9-81ED-4DB2-BD59-A6C34878D82A}">
                    <a16:rowId xmlns:a16="http://schemas.microsoft.com/office/drawing/2014/main" val="1510082395"/>
                  </a:ext>
                </a:extLst>
              </a:tr>
              <a:tr h="188798">
                <a:tc v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Countdown signal heads</a:t>
                      </a:r>
                    </a:p>
                  </a:txBody>
                  <a:tcPr marL="5473" marR="5473" marT="5473" marB="0" anchor="ctr">
                    <a:solidFill>
                      <a:srgbClr val="A2C1CD"/>
                    </a:solidFill>
                  </a:tcPr>
                </a:tc>
                <a:extLst>
                  <a:ext uri="{0D108BD9-81ED-4DB2-BD59-A6C34878D82A}">
                    <a16:rowId xmlns:a16="http://schemas.microsoft.com/office/drawing/2014/main" val="3734196305"/>
                  </a:ext>
                </a:extLst>
              </a:tr>
              <a:tr h="188798">
                <a:tc v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Install object markers on fixed objects</a:t>
                      </a:r>
                    </a:p>
                  </a:txBody>
                  <a:tcPr marL="5473" marR="5473" marT="5473" marB="0" anchor="ctr">
                    <a:solidFill>
                      <a:srgbClr val="A2C1CD"/>
                    </a:solidFill>
                  </a:tcPr>
                </a:tc>
                <a:extLst>
                  <a:ext uri="{0D108BD9-81ED-4DB2-BD59-A6C34878D82A}">
                    <a16:rowId xmlns:a16="http://schemas.microsoft.com/office/drawing/2014/main" val="2537282042"/>
                  </a:ext>
                </a:extLst>
              </a:tr>
              <a:tr h="188798">
                <a:tc v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Limit Line upgrade</a:t>
                      </a:r>
                    </a:p>
                  </a:txBody>
                  <a:tcPr marL="5473" marR="5473" marT="5473" marB="0" anchor="ctr">
                    <a:solidFill>
                      <a:srgbClr val="A2C1CD"/>
                    </a:solidFill>
                  </a:tcPr>
                </a:tc>
                <a:extLst>
                  <a:ext uri="{0D108BD9-81ED-4DB2-BD59-A6C34878D82A}">
                    <a16:rowId xmlns:a16="http://schemas.microsoft.com/office/drawing/2014/main" val="3145387954"/>
                  </a:ext>
                </a:extLst>
              </a:tr>
            </a:tbl>
          </a:graphicData>
        </a:graphic>
      </p:graphicFrame>
      <p:sp>
        <p:nvSpPr>
          <p:cNvPr id="8" name="Title 1">
            <a:extLst>
              <a:ext uri="{FF2B5EF4-FFF2-40B4-BE49-F238E27FC236}">
                <a16:creationId xmlns:a16="http://schemas.microsoft.com/office/drawing/2014/main" id="{BF31F640-F453-FE90-7AE3-7A8F4F840B79}"/>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Proposed Safety Projects</a:t>
            </a:r>
          </a:p>
        </p:txBody>
      </p:sp>
    </p:spTree>
    <p:extLst>
      <p:ext uri="{BB962C8B-B14F-4D97-AF65-F5344CB8AC3E}">
        <p14:creationId xmlns:p14="http://schemas.microsoft.com/office/powerpoint/2010/main" val="1492179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E34C-D7DA-9A9D-F2D5-DCC263866C9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9D303B5-3961-7B97-2A8E-97E39730AD5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184A79C-86BA-4374-9AE3-3A0010382100}" type="slidenum">
              <a:rPr lang="en-US" smtClean="0">
                <a:solidFill>
                  <a:prstClr val="black">
                    <a:tint val="75000"/>
                  </a:prstClr>
                </a:solidFill>
              </a:rPr>
              <a:pPr>
                <a:spcAft>
                  <a:spcPts val="600"/>
                </a:spcAft>
              </a:pPr>
              <a:t>22</a:t>
            </a:fld>
            <a:endParaRPr lang="en-US" dirty="0">
              <a:solidFill>
                <a:prstClr val="black">
                  <a:tint val="75000"/>
                </a:prstClr>
              </a:solidFill>
            </a:endParaRPr>
          </a:p>
        </p:txBody>
      </p:sp>
      <p:graphicFrame>
        <p:nvGraphicFramePr>
          <p:cNvPr id="3" name="Table 2">
            <a:extLst>
              <a:ext uri="{FF2B5EF4-FFF2-40B4-BE49-F238E27FC236}">
                <a16:creationId xmlns:a16="http://schemas.microsoft.com/office/drawing/2014/main" id="{10C22B00-6836-7D0E-E765-C045DAE7A29F}"/>
              </a:ext>
            </a:extLst>
          </p:cNvPr>
          <p:cNvGraphicFramePr>
            <a:graphicFrameLocks noGrp="1"/>
          </p:cNvGraphicFramePr>
          <p:nvPr>
            <p:extLst>
              <p:ext uri="{D42A27DB-BD31-4B8C-83A1-F6EECF244321}">
                <p14:modId xmlns:p14="http://schemas.microsoft.com/office/powerpoint/2010/main" val="3432567574"/>
              </p:ext>
            </p:extLst>
          </p:nvPr>
        </p:nvGraphicFramePr>
        <p:xfrm>
          <a:off x="307171" y="791487"/>
          <a:ext cx="11577658" cy="5564863"/>
        </p:xfrm>
        <a:graphic>
          <a:graphicData uri="http://schemas.openxmlformats.org/drawingml/2006/table">
            <a:tbl>
              <a:tblPr firstRow="1" bandRow="1">
                <a:tableStyleId>{5C22544A-7EE6-4342-B048-85BDC9FD1C3A}</a:tableStyleId>
              </a:tblPr>
              <a:tblGrid>
                <a:gridCol w="492898">
                  <a:extLst>
                    <a:ext uri="{9D8B030D-6E8A-4147-A177-3AD203B41FA5}">
                      <a16:colId xmlns:a16="http://schemas.microsoft.com/office/drawing/2014/main" val="1223511556"/>
                    </a:ext>
                  </a:extLst>
                </a:gridCol>
                <a:gridCol w="2824480">
                  <a:extLst>
                    <a:ext uri="{9D8B030D-6E8A-4147-A177-3AD203B41FA5}">
                      <a16:colId xmlns:a16="http://schemas.microsoft.com/office/drawing/2014/main" val="2448413036"/>
                    </a:ext>
                  </a:extLst>
                </a:gridCol>
                <a:gridCol w="561861">
                  <a:extLst>
                    <a:ext uri="{9D8B030D-6E8A-4147-A177-3AD203B41FA5}">
                      <a16:colId xmlns:a16="http://schemas.microsoft.com/office/drawing/2014/main" val="316110528"/>
                    </a:ext>
                  </a:extLst>
                </a:gridCol>
                <a:gridCol w="538587">
                  <a:extLst>
                    <a:ext uri="{9D8B030D-6E8A-4147-A177-3AD203B41FA5}">
                      <a16:colId xmlns:a16="http://schemas.microsoft.com/office/drawing/2014/main" val="1187243433"/>
                    </a:ext>
                  </a:extLst>
                </a:gridCol>
                <a:gridCol w="369030">
                  <a:extLst>
                    <a:ext uri="{9D8B030D-6E8A-4147-A177-3AD203B41FA5}">
                      <a16:colId xmlns:a16="http://schemas.microsoft.com/office/drawing/2014/main" val="1183247600"/>
                    </a:ext>
                  </a:extLst>
                </a:gridCol>
                <a:gridCol w="535592">
                  <a:extLst>
                    <a:ext uri="{9D8B030D-6E8A-4147-A177-3AD203B41FA5}">
                      <a16:colId xmlns:a16="http://schemas.microsoft.com/office/drawing/2014/main" val="3945230110"/>
                    </a:ext>
                  </a:extLst>
                </a:gridCol>
                <a:gridCol w="980501">
                  <a:extLst>
                    <a:ext uri="{9D8B030D-6E8A-4147-A177-3AD203B41FA5}">
                      <a16:colId xmlns:a16="http://schemas.microsoft.com/office/drawing/2014/main" val="2981051903"/>
                    </a:ext>
                  </a:extLst>
                </a:gridCol>
                <a:gridCol w="5274709">
                  <a:extLst>
                    <a:ext uri="{9D8B030D-6E8A-4147-A177-3AD203B41FA5}">
                      <a16:colId xmlns:a16="http://schemas.microsoft.com/office/drawing/2014/main" val="2302235886"/>
                    </a:ext>
                  </a:extLst>
                </a:gridCol>
              </a:tblGrid>
              <a:tr h="358549">
                <a:tc>
                  <a:txBody>
                    <a:bodyPr/>
                    <a:lstStyle/>
                    <a:p>
                      <a:pPr algn="ctr" fontAlgn="b"/>
                      <a:r>
                        <a:rPr lang="en-US" sz="1100" u="none" strike="noStrike" dirty="0">
                          <a:effectLst/>
                          <a:latin typeface="Segoe UI" panose="020B0502040204020203" pitchFamily="34" charset="0"/>
                          <a:cs typeface="Segoe UI" panose="020B0502040204020203" pitchFamily="34" charset="0"/>
                        </a:rPr>
                        <a:t>No.</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6" marR="4646" marT="4646"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Corridor</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6" marR="4646" marT="4646"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KSI</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6" marR="4646" marT="4646"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Injury</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6" marR="4646" marT="4646"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Ped</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6" marR="4646" marT="4646"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Bike</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6" marR="4646" marT="4646"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Unsafe Speed</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6" marR="4646" marT="4646"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Improvements</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4646" marR="4646" marT="4646" marB="0" anchor="ctr">
                    <a:solidFill>
                      <a:srgbClr val="166382"/>
                    </a:solidFill>
                  </a:tcPr>
                </a:tc>
                <a:extLst>
                  <a:ext uri="{0D108BD9-81ED-4DB2-BD59-A6C34878D82A}">
                    <a16:rowId xmlns:a16="http://schemas.microsoft.com/office/drawing/2014/main" val="4244228366"/>
                  </a:ext>
                </a:extLst>
              </a:tr>
              <a:tr h="181725">
                <a:tc rowSpan="4">
                  <a:txBody>
                    <a:bodyPr/>
                    <a:lstStyle/>
                    <a:p>
                      <a:pPr algn="ctr" fontAlgn="ctr"/>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1</a:t>
                      </a:r>
                    </a:p>
                  </a:txBody>
                  <a:tcPr marL="4646" marR="4646" marT="4646" marB="0" anchor="ctr">
                    <a:solidFill>
                      <a:srgbClr val="166382"/>
                    </a:solidFill>
                  </a:tcPr>
                </a:tc>
                <a:tc rowSpan="4">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Sunol Boulevard – Sonoma Drive to I-680 SB Off-Ramp</a:t>
                      </a:r>
                    </a:p>
                  </a:txBody>
                  <a:tcPr marL="4646" marR="4646" marT="4646" marB="0" anchor="ctr">
                    <a:solidFill>
                      <a:srgbClr val="A2C1CD"/>
                    </a:solidFill>
                  </a:tcPr>
                </a:tc>
                <a:tc rowSpan="4">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3</a:t>
                      </a:r>
                    </a:p>
                  </a:txBody>
                  <a:tcPr marL="4646" marR="4646" marT="4646" marB="0" anchor="ctr">
                    <a:solidFill>
                      <a:srgbClr val="A2C1CD"/>
                    </a:solidFill>
                  </a:tcPr>
                </a:tc>
                <a:tc rowSpan="4">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39</a:t>
                      </a:r>
                    </a:p>
                  </a:txBody>
                  <a:tcPr marL="4646" marR="4646" marT="4646" marB="0" anchor="ctr">
                    <a:solidFill>
                      <a:srgbClr val="A2C1CD"/>
                    </a:solidFill>
                  </a:tcPr>
                </a:tc>
                <a:tc rowSpan="4">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0</a:t>
                      </a:r>
                    </a:p>
                  </a:txBody>
                  <a:tcPr marL="4646" marR="4646" marT="4646" marB="0" anchor="ctr">
                    <a:solidFill>
                      <a:srgbClr val="A2C1CD"/>
                    </a:solidFill>
                  </a:tcPr>
                </a:tc>
                <a:tc rowSpan="4">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a:t>
                      </a:r>
                    </a:p>
                  </a:txBody>
                  <a:tcPr marL="4646" marR="4646" marT="4646" marB="0" anchor="ctr">
                    <a:solidFill>
                      <a:srgbClr val="A2C1CD"/>
                    </a:solidFill>
                  </a:tcPr>
                </a:tc>
                <a:tc rowSpan="4">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3</a:t>
                      </a:r>
                    </a:p>
                  </a:txBody>
                  <a:tcPr marL="4646" marR="4646" marT="4646" marB="0" anchor="ctr">
                    <a:solidFill>
                      <a:srgbClr val="A2C1CD"/>
                    </a:solidFill>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Improve curve delineation with chevrons and reflective markers</a:t>
                      </a:r>
                      <a:r>
                        <a:rPr lang="en-US" sz="900" u="none" strike="noStrike" dirty="0">
                          <a:effectLst/>
                          <a:latin typeface="Segoe UI" panose="020B0502040204020203" pitchFamily="34" charset="0"/>
                          <a:cs typeface="Segoe UI" panose="020B0502040204020203" pitchFamily="34" charset="0"/>
                        </a:rPr>
                        <a:t>.</a:t>
                      </a:r>
                      <a:endParaRPr lang="en-US" sz="900" b="0" i="0" u="none" strike="noStrike" dirty="0">
                        <a:solidFill>
                          <a:srgbClr val="000000"/>
                        </a:solidFill>
                        <a:effectLst/>
                        <a:latin typeface="Segoe UI" panose="020B0502040204020203" pitchFamily="34" charset="0"/>
                        <a:cs typeface="Segoe UI" panose="020B0502040204020203" pitchFamily="34" charset="0"/>
                      </a:endParaRPr>
                    </a:p>
                  </a:txBody>
                  <a:tcPr marL="4646" marR="4646" marT="4646" marB="0" anchor="ctr">
                    <a:solidFill>
                      <a:srgbClr val="A2C1CD"/>
                    </a:solidFill>
                  </a:tcPr>
                </a:tc>
                <a:extLst>
                  <a:ext uri="{0D108BD9-81ED-4DB2-BD59-A6C34878D82A}">
                    <a16:rowId xmlns:a16="http://schemas.microsoft.com/office/drawing/2014/main" val="2077560221"/>
                  </a:ext>
                </a:extLst>
              </a:tr>
              <a:tr h="35854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algn="l" defTabSz="914400" rtl="0" eaLnBrk="1" fontAlgn="b"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Raised Cycle track at I-680 Interchange and a Class IV Separated Bike Lanes to Arlington Dr afterwards</a:t>
                      </a:r>
                    </a:p>
                  </a:txBody>
                  <a:tcPr marL="4646" marR="4646" marT="4646" marB="0" anchor="ctr">
                    <a:solidFill>
                      <a:srgbClr val="A2C1CD"/>
                    </a:solidFill>
                  </a:tcPr>
                </a:tc>
                <a:extLst>
                  <a:ext uri="{0D108BD9-81ED-4DB2-BD59-A6C34878D82A}">
                    <a16:rowId xmlns:a16="http://schemas.microsoft.com/office/drawing/2014/main" val="592963455"/>
                  </a:ext>
                </a:extLst>
              </a:tr>
              <a:tr h="5353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Sunol Boulevard I-680 Interchange Widen roadway in interchange area; signalize both ramp intersections at Sunol Boulevard; widen structure over Happy Valley Road and provide a southbound acceleration lane from Sunol On-Ramp</a:t>
                      </a:r>
                    </a:p>
                  </a:txBody>
                  <a:tcPr marL="4646" marR="4646" marT="4646" marB="0" anchor="ctr">
                    <a:solidFill>
                      <a:srgbClr val="A2C1CD"/>
                    </a:solidFill>
                  </a:tcPr>
                </a:tc>
                <a:extLst>
                  <a:ext uri="{0D108BD9-81ED-4DB2-BD59-A6C34878D82A}">
                    <a16:rowId xmlns:a16="http://schemas.microsoft.com/office/drawing/2014/main" val="844580519"/>
                  </a:ext>
                </a:extLst>
              </a:tr>
              <a:tr h="35854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Retroreflective backplates (sycamore road and sunol)</a:t>
                      </a:r>
                      <a:br>
                        <a:rPr lang="en-US" sz="900" u="none" strike="noStrike" kern="1200" dirty="0">
                          <a:solidFill>
                            <a:srgbClr val="166382"/>
                          </a:solidFill>
                          <a:effectLst/>
                          <a:latin typeface="Segoe UI" panose="020B0502040204020203" pitchFamily="34" charset="0"/>
                          <a:ea typeface="+mn-ea"/>
                          <a:cs typeface="Segoe UI" panose="020B0502040204020203" pitchFamily="34" charset="0"/>
                        </a:rPr>
                      </a:b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Red light camera, tree trimming for better signal head visibility</a:t>
                      </a:r>
                    </a:p>
                  </a:txBody>
                  <a:tcPr marL="4646" marR="4646" marT="4646" marB="0" anchor="ctr">
                    <a:solidFill>
                      <a:srgbClr val="A2C1CD"/>
                    </a:solidFill>
                  </a:tcPr>
                </a:tc>
                <a:extLst>
                  <a:ext uri="{0D108BD9-81ED-4DB2-BD59-A6C34878D82A}">
                    <a16:rowId xmlns:a16="http://schemas.microsoft.com/office/drawing/2014/main" val="45273456"/>
                  </a:ext>
                </a:extLst>
              </a:tr>
              <a:tr h="358549">
                <a:tc rowSpan="5">
                  <a:txBody>
                    <a:bodyPr/>
                    <a:lstStyle/>
                    <a:p>
                      <a:pPr algn="ctr" fontAlgn="ctr"/>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2</a:t>
                      </a:r>
                    </a:p>
                  </a:txBody>
                  <a:tcPr marL="4646" marR="4646" marT="4646" marB="0" anchor="ctr">
                    <a:solidFill>
                      <a:srgbClr val="166382"/>
                    </a:solidFill>
                  </a:tcPr>
                </a:tc>
                <a:tc rowSpan="5">
                  <a:txBody>
                    <a:bodyPr/>
                    <a:lstStyle/>
                    <a:p>
                      <a:pPr marL="0" algn="ctr" defTabSz="914400" rtl="0" eaLnBrk="1" fontAlgn="ctr" latinLnBrk="0" hangingPunct="1"/>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Valley Avenue – Crestline Road to Santa Rita Road</a:t>
                      </a:r>
                    </a:p>
                  </a:txBody>
                  <a:tcPr marL="4646" marR="4646" marT="4646" marB="0" anchor="ctr">
                    <a:solidFill>
                      <a:srgbClr val="A2C1CD"/>
                    </a:solidFill>
                  </a:tcPr>
                </a:tc>
                <a:tc rowSpan="5">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a:t>
                      </a:r>
                    </a:p>
                  </a:txBody>
                  <a:tcPr marL="4646" marR="4646" marT="4646" marB="0" anchor="ctr">
                    <a:solidFill>
                      <a:srgbClr val="A2C1CD"/>
                    </a:solidFill>
                  </a:tcPr>
                </a:tc>
                <a:tc rowSpan="5">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9</a:t>
                      </a:r>
                    </a:p>
                  </a:txBody>
                  <a:tcPr marL="4646" marR="4646" marT="4646" marB="0" anchor="ctr">
                    <a:solidFill>
                      <a:srgbClr val="A2C1CD"/>
                    </a:solidFill>
                  </a:tcPr>
                </a:tc>
                <a:tc rowSpan="5">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a:t>
                      </a:r>
                    </a:p>
                  </a:txBody>
                  <a:tcPr marL="4646" marR="4646" marT="4646" marB="0" anchor="ctr">
                    <a:solidFill>
                      <a:srgbClr val="A2C1CD"/>
                    </a:solidFill>
                  </a:tcPr>
                </a:tc>
                <a:tc rowSpan="5">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a:t>
                      </a:r>
                    </a:p>
                  </a:txBody>
                  <a:tcPr marL="4646" marR="4646" marT="4646" marB="0" anchor="ctr">
                    <a:solidFill>
                      <a:srgbClr val="A2C1CD"/>
                    </a:solidFill>
                  </a:tcPr>
                </a:tc>
                <a:tc rowSpan="5">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4</a:t>
                      </a:r>
                    </a:p>
                  </a:txBody>
                  <a:tcPr marL="4646" marR="4646" marT="4646" marB="0" anchor="ctr">
                    <a:solidFill>
                      <a:srgbClr val="A2C1CD"/>
                    </a:solidFill>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Implement school zone traffic calming (e.g., flashing beacons) and speed feedback signs</a:t>
                      </a:r>
                    </a:p>
                  </a:txBody>
                  <a:tcPr marL="4646" marR="4646" marT="4646" marB="0" anchor="ctr">
                    <a:solidFill>
                      <a:srgbClr val="A2C1CD"/>
                    </a:solidFill>
                  </a:tcPr>
                </a:tc>
                <a:extLst>
                  <a:ext uri="{0D108BD9-81ED-4DB2-BD59-A6C34878D82A}">
                    <a16:rowId xmlns:a16="http://schemas.microsoft.com/office/drawing/2014/main" val="1002018716"/>
                  </a:ext>
                </a:extLst>
              </a:tr>
              <a:tr h="35854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Remove right turn lanes at Crestline Road and Greenwood to reduce crossing distance along Valley to enhance pedestrian crossing safety</a:t>
                      </a:r>
                    </a:p>
                  </a:txBody>
                  <a:tcPr marL="4646" marR="4646" marT="4646" marB="0" anchor="ctr">
                    <a:solidFill>
                      <a:srgbClr val="A2C1CD"/>
                    </a:solidFill>
                  </a:tcPr>
                </a:tc>
                <a:extLst>
                  <a:ext uri="{0D108BD9-81ED-4DB2-BD59-A6C34878D82A}">
                    <a16:rowId xmlns:a16="http://schemas.microsoft.com/office/drawing/2014/main" val="1511177531"/>
                  </a:ext>
                </a:extLst>
              </a:tr>
              <a:tr h="35854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Greenwood Signal Improvements - Retroreflective backplate, add countdown heads if not already done, already has APS push buttons</a:t>
                      </a:r>
                    </a:p>
                  </a:txBody>
                  <a:tcPr marL="4646" marR="4646" marT="4646" marB="0" anchor="ctr">
                    <a:solidFill>
                      <a:srgbClr val="A2C1CD"/>
                    </a:solidFill>
                  </a:tcPr>
                </a:tc>
                <a:extLst>
                  <a:ext uri="{0D108BD9-81ED-4DB2-BD59-A6C34878D82A}">
                    <a16:rowId xmlns:a16="http://schemas.microsoft.com/office/drawing/2014/main" val="1445950750"/>
                  </a:ext>
                </a:extLst>
              </a:tr>
              <a:tr h="35854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Limit lines at intersections, advance warning signs and pavement markings upgrades for added safety</a:t>
                      </a:r>
                    </a:p>
                  </a:txBody>
                  <a:tcPr marL="4646" marR="4646" marT="4646" marB="0" anchor="ctr">
                    <a:solidFill>
                      <a:srgbClr val="A2C1CD"/>
                    </a:solidFill>
                  </a:tcPr>
                </a:tc>
                <a:extLst>
                  <a:ext uri="{0D108BD9-81ED-4DB2-BD59-A6C34878D82A}">
                    <a16:rowId xmlns:a16="http://schemas.microsoft.com/office/drawing/2014/main" val="1041927344"/>
                  </a:ext>
                </a:extLst>
              </a:tr>
              <a:tr h="1817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Raised Cycle Track / Shared Use Path (Based on direction)</a:t>
                      </a:r>
                    </a:p>
                  </a:txBody>
                  <a:tcPr marL="4646" marR="4646" marT="4646" marB="0" anchor="ctr">
                    <a:solidFill>
                      <a:srgbClr val="A2C1CD"/>
                    </a:solidFill>
                  </a:tcPr>
                </a:tc>
                <a:extLst>
                  <a:ext uri="{0D108BD9-81ED-4DB2-BD59-A6C34878D82A}">
                    <a16:rowId xmlns:a16="http://schemas.microsoft.com/office/drawing/2014/main" val="2303760775"/>
                  </a:ext>
                </a:extLst>
              </a:tr>
              <a:tr h="358549">
                <a:tc rowSpan="3">
                  <a:txBody>
                    <a:bodyPr/>
                    <a:lstStyle/>
                    <a:p>
                      <a:pPr algn="ctr" fontAlgn="b"/>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3</a:t>
                      </a:r>
                    </a:p>
                  </a:txBody>
                  <a:tcPr marL="4646" marR="4646" marT="4646" marB="0" anchor="ctr">
                    <a:solidFill>
                      <a:srgbClr val="166382"/>
                    </a:solidFill>
                  </a:tcPr>
                </a:tc>
                <a:tc rowSpan="3">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Bernal Avenue – Valley Avenue to Pleasanton Avenue</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txBody>
                  <a:tcPr marL="4646" marR="4646" marT="4646" marB="0" anchor="b">
                    <a:solidFill>
                      <a:srgbClr val="A2C1CD"/>
                    </a:solidFill>
                  </a:tcPr>
                </a:tc>
                <a:tc rowSpan="3">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txBody>
                  <a:tcPr marL="4646" marR="4646" marT="4646" marB="0" anchor="b">
                    <a:solidFill>
                      <a:srgbClr val="A2C1CD"/>
                    </a:solidFill>
                  </a:tcPr>
                </a:tc>
                <a:tc rowSpan="3">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11</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txBody>
                  <a:tcPr marL="4646" marR="4646" marT="4646" marB="0" anchor="b">
                    <a:solidFill>
                      <a:srgbClr val="A2C1CD"/>
                    </a:solidFill>
                  </a:tcPr>
                </a:tc>
                <a:tc rowSpan="3">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2</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txBody>
                  <a:tcPr marL="4646" marR="4646" marT="4646" marB="0" anchor="b">
                    <a:solidFill>
                      <a:srgbClr val="A2C1CD"/>
                    </a:solidFill>
                  </a:tcPr>
                </a:tc>
                <a:tc rowSpan="3">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txBody>
                  <a:tcPr marL="4646" marR="4646" marT="4646" marB="0" anchor="b">
                    <a:solidFill>
                      <a:srgbClr val="A2C1CD"/>
                    </a:solidFill>
                  </a:tcPr>
                </a:tc>
                <a:tc rowSpan="3">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5</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 </a:t>
                      </a:r>
                    </a:p>
                  </a:txBody>
                  <a:tcPr marL="4646" marR="4646" marT="4646" marB="0" anchor="b">
                    <a:solidFill>
                      <a:srgbClr val="A2C1CD"/>
                    </a:solidFill>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Enhance signals at Valley &amp; Pleasanton to have retroreflective backplates, countdown heads, APS push buttons and LPI (Pleasanton - Verify feasibility)</a:t>
                      </a:r>
                    </a:p>
                  </a:txBody>
                  <a:tcPr marL="4646" marR="4646" marT="4646" marB="0" anchor="ctr">
                    <a:solidFill>
                      <a:srgbClr val="A2C1CD"/>
                    </a:solidFill>
                  </a:tcPr>
                </a:tc>
                <a:extLst>
                  <a:ext uri="{0D108BD9-81ED-4DB2-BD59-A6C34878D82A}">
                    <a16:rowId xmlns:a16="http://schemas.microsoft.com/office/drawing/2014/main" val="1336298169"/>
                  </a:ext>
                </a:extLst>
              </a:tr>
              <a:tr h="358549">
                <a:tc vMerge="1">
                  <a:txBody>
                    <a:bodyPr/>
                    <a:lstStyle/>
                    <a:p>
                      <a:pPr algn="ctr" fontAlgn="b"/>
                      <a:endParaRPr lang="en-US" sz="1100" b="1" u="none" strike="noStrike" kern="1200" dirty="0">
                        <a:solidFill>
                          <a:schemeClr val="bg1"/>
                        </a:solidFill>
                        <a:effectLst/>
                        <a:latin typeface="Segoe UI" panose="020B0502040204020203" pitchFamily="34" charset="0"/>
                        <a:ea typeface="+mn-ea"/>
                        <a:cs typeface="Segoe UI" panose="020B0502040204020203" pitchFamily="34" charset="0"/>
                      </a:endParaRPr>
                    </a:p>
                  </a:txBody>
                  <a:tcPr marL="4646" marR="4646" marT="4646" marB="0" anchor="b">
                    <a:solidFill>
                      <a:srgbClr val="166382"/>
                    </a:solidFill>
                  </a:tcPr>
                </a:tc>
                <a:tc vMerge="1">
                  <a:txBody>
                    <a:bodyPr/>
                    <a:lstStyle/>
                    <a:p>
                      <a:endParaRPr/>
                    </a:p>
                  </a:txBody>
                  <a:tcPr marL="4646" marR="4646" marT="4646" marB="0" anchor="b">
                    <a:solidFill>
                      <a:srgbClr val="A2C1CD"/>
                    </a:solidFill>
                  </a:tcPr>
                </a:tc>
                <a:tc vMerge="1">
                  <a:txBody>
                    <a:bodyPr/>
                    <a:lstStyle/>
                    <a:p>
                      <a:endParaRPr/>
                    </a:p>
                  </a:txBody>
                  <a:tcPr marL="4646" marR="4646" marT="4646" marB="0" anchor="b">
                    <a:solidFill>
                      <a:srgbClr val="A2C1CD"/>
                    </a:solidFill>
                  </a:tcPr>
                </a:tc>
                <a:tc vMerge="1">
                  <a:txBody>
                    <a:bodyPr/>
                    <a:lstStyle/>
                    <a:p>
                      <a:endParaRPr/>
                    </a:p>
                  </a:txBody>
                  <a:tcPr marL="4646" marR="4646" marT="4646" marB="0" anchor="b">
                    <a:solidFill>
                      <a:srgbClr val="A2C1CD"/>
                    </a:solidFill>
                  </a:tcPr>
                </a:tc>
                <a:tc vMerge="1">
                  <a:txBody>
                    <a:bodyPr/>
                    <a:lstStyle/>
                    <a:p>
                      <a:endParaRPr/>
                    </a:p>
                  </a:txBody>
                  <a:tcPr marL="4646" marR="4646" marT="4646" marB="0" anchor="b">
                    <a:solidFill>
                      <a:srgbClr val="A2C1CD"/>
                    </a:solidFill>
                  </a:tcPr>
                </a:tc>
                <a:tc vMerge="1">
                  <a:txBody>
                    <a:bodyPr/>
                    <a:lstStyle/>
                    <a:p>
                      <a:endParaRPr/>
                    </a:p>
                  </a:txBody>
                  <a:tcPr marL="4646" marR="4646" marT="4646" marB="0" anchor="b">
                    <a:solidFill>
                      <a:srgbClr val="A2C1CD"/>
                    </a:solidFill>
                  </a:tcPr>
                </a:tc>
                <a:tc vMerge="1">
                  <a:txBody>
                    <a:bodyPr/>
                    <a:lstStyle/>
                    <a:p>
                      <a:endParaRPr/>
                    </a:p>
                  </a:txBody>
                  <a:tcPr marL="4646" marR="4646" marT="4646" marB="0" anchor="b">
                    <a:solidFill>
                      <a:srgbClr val="A2C1CD"/>
                    </a:solidFill>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Class IV (Buffer with Bollards) bike lane east of Valley Avenue (remove existing right turn lane)</a:t>
                      </a:r>
                    </a:p>
                  </a:txBody>
                  <a:tcPr marL="4646" marR="4646" marT="4646" marB="0" anchor="ctr">
                    <a:solidFill>
                      <a:srgbClr val="A2C1CD"/>
                    </a:solidFill>
                  </a:tcPr>
                </a:tc>
                <a:extLst>
                  <a:ext uri="{0D108BD9-81ED-4DB2-BD59-A6C34878D82A}">
                    <a16:rowId xmlns:a16="http://schemas.microsoft.com/office/drawing/2014/main" val="1414250255"/>
                  </a:ext>
                </a:extLst>
              </a:tr>
              <a:tr h="358549">
                <a:tc vMerge="1">
                  <a:txBody>
                    <a:bodyPr/>
                    <a:lstStyle/>
                    <a:p>
                      <a:pPr algn="ctr" fontAlgn="b"/>
                      <a:endParaRPr lang="en-US" sz="1100" b="1" u="none" strike="noStrike" kern="1200" dirty="0">
                        <a:solidFill>
                          <a:schemeClr val="bg1"/>
                        </a:solidFill>
                        <a:effectLst/>
                        <a:latin typeface="Segoe UI" panose="020B0502040204020203" pitchFamily="34" charset="0"/>
                        <a:ea typeface="+mn-ea"/>
                        <a:cs typeface="Segoe UI" panose="020B0502040204020203" pitchFamily="34" charset="0"/>
                      </a:endParaRPr>
                    </a:p>
                  </a:txBody>
                  <a:tcPr marL="4646" marR="4646" marT="4646" marB="0" anchor="b">
                    <a:solidFill>
                      <a:srgbClr val="166382"/>
                    </a:solidFill>
                  </a:tcPr>
                </a:tc>
                <a:tc vMerge="1">
                  <a:txBody>
                    <a:bodyPr/>
                    <a:lstStyle/>
                    <a:p>
                      <a:endParaRPr dirty="0"/>
                    </a:p>
                  </a:txBody>
                  <a:tcPr marL="4646" marR="4646" marT="4646" marB="0" anchor="b">
                    <a:solidFill>
                      <a:srgbClr val="A2C1CD"/>
                    </a:solidFill>
                  </a:tcPr>
                </a:tc>
                <a:tc vMerge="1">
                  <a:txBody>
                    <a:bodyPr/>
                    <a:lstStyle/>
                    <a:p>
                      <a:endParaRPr dirty="0"/>
                    </a:p>
                  </a:txBody>
                  <a:tcPr marL="4646" marR="4646" marT="4646" marB="0" anchor="b">
                    <a:solidFill>
                      <a:srgbClr val="A2C1CD"/>
                    </a:solidFill>
                  </a:tcPr>
                </a:tc>
                <a:tc vMerge="1">
                  <a:txBody>
                    <a:bodyPr/>
                    <a:lstStyle/>
                    <a:p>
                      <a:endParaRPr dirty="0"/>
                    </a:p>
                  </a:txBody>
                  <a:tcPr marL="4646" marR="4646" marT="4646" marB="0" anchor="b">
                    <a:solidFill>
                      <a:srgbClr val="A2C1CD"/>
                    </a:solidFill>
                  </a:tcPr>
                </a:tc>
                <a:tc vMerge="1">
                  <a:txBody>
                    <a:bodyPr/>
                    <a:lstStyle/>
                    <a:p>
                      <a:endParaRPr dirty="0"/>
                    </a:p>
                  </a:txBody>
                  <a:tcPr marL="4646" marR="4646" marT="4646" marB="0" anchor="b">
                    <a:solidFill>
                      <a:srgbClr val="A2C1CD"/>
                    </a:solidFill>
                  </a:tcPr>
                </a:tc>
                <a:tc vMerge="1">
                  <a:txBody>
                    <a:bodyPr/>
                    <a:lstStyle/>
                    <a:p>
                      <a:endParaRPr dirty="0"/>
                    </a:p>
                  </a:txBody>
                  <a:tcPr marL="4646" marR="4646" marT="4646" marB="0" anchor="b">
                    <a:solidFill>
                      <a:srgbClr val="A2C1CD"/>
                    </a:solidFill>
                  </a:tcPr>
                </a:tc>
                <a:tc vMerge="1">
                  <a:txBody>
                    <a:bodyPr/>
                    <a:lstStyle/>
                    <a:p>
                      <a:endParaRPr dirty="0"/>
                    </a:p>
                  </a:txBody>
                  <a:tcPr marL="4646" marR="4646" marT="4646" marB="0" anchor="b">
                    <a:solidFill>
                      <a:srgbClr val="A2C1CD"/>
                    </a:solidFill>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Interim - Class IV (Buffer with Bollards) - Ultimate raised Bike Lane westbound Valley Ave to Pleasanton Ave</a:t>
                      </a:r>
                    </a:p>
                  </a:txBody>
                  <a:tcPr marL="4646" marR="4646" marT="4646" marB="0" anchor="ctr">
                    <a:solidFill>
                      <a:srgbClr val="A2C1CD"/>
                    </a:solidFill>
                  </a:tcPr>
                </a:tc>
                <a:extLst>
                  <a:ext uri="{0D108BD9-81ED-4DB2-BD59-A6C34878D82A}">
                    <a16:rowId xmlns:a16="http://schemas.microsoft.com/office/drawing/2014/main" val="1664449379"/>
                  </a:ext>
                </a:extLst>
              </a:tr>
              <a:tr h="181725">
                <a:tc rowSpan="4">
                  <a:txBody>
                    <a:bodyPr/>
                    <a:lstStyle/>
                    <a:p>
                      <a:pPr algn="ctr" fontAlgn="b"/>
                      <a:r>
                        <a:rPr lang="en-US" sz="1100" b="1" u="none" strike="noStrike" kern="1200" dirty="0">
                          <a:solidFill>
                            <a:schemeClr val="bg1"/>
                          </a:solidFill>
                          <a:effectLst/>
                          <a:latin typeface="Segoe UI" panose="020B0502040204020203" pitchFamily="34" charset="0"/>
                          <a:ea typeface="+mn-ea"/>
                          <a:cs typeface="Segoe UI" panose="020B0502040204020203" pitchFamily="34" charset="0"/>
                        </a:rPr>
                        <a:t>4</a:t>
                      </a:r>
                    </a:p>
                    <a:p>
                      <a:pPr algn="ctr" fontAlgn="b"/>
                      <a:r>
                        <a:rPr lang="en-US" sz="1100" u="none" strike="noStrike" kern="1200" dirty="0">
                          <a:solidFill>
                            <a:srgbClr val="166382"/>
                          </a:solidFill>
                          <a:effectLst/>
                          <a:latin typeface="Segoe UI" panose="020B0502040204020203" pitchFamily="34" charset="0"/>
                          <a:ea typeface="+mn-ea"/>
                          <a:cs typeface="Segoe UI" panose="020B0502040204020203" pitchFamily="34" charset="0"/>
                        </a:rPr>
                        <a:t> </a:t>
                      </a:r>
                    </a:p>
                  </a:txBody>
                  <a:tcPr marL="4646" marR="4646" marT="4646" marB="0" anchor="ctr">
                    <a:solidFill>
                      <a:srgbClr val="166382"/>
                    </a:solidFill>
                  </a:tcPr>
                </a:tc>
                <a:tc rowSpan="4">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Bernal Avenue – Sunol Boulevard to Windmill Way</a:t>
                      </a:r>
                    </a:p>
                  </a:txBody>
                  <a:tcPr marL="4646" marR="4646" marT="4646" marB="0" anchor="ctr">
                    <a:solidFill>
                      <a:srgbClr val="A2C1CD"/>
                    </a:solidFill>
                  </a:tcPr>
                </a:tc>
                <a:tc rowSpan="4">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a:t>
                      </a:r>
                    </a:p>
                  </a:txBody>
                  <a:tcPr marL="4646" marR="4646" marT="4646" marB="0" anchor="ctr">
                    <a:solidFill>
                      <a:srgbClr val="A2C1CD"/>
                    </a:solidFill>
                  </a:tcPr>
                </a:tc>
                <a:tc rowSpan="4">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6</a:t>
                      </a:r>
                    </a:p>
                  </a:txBody>
                  <a:tcPr marL="4646" marR="4646" marT="4646" marB="0" anchor="ctr">
                    <a:solidFill>
                      <a:srgbClr val="A2C1CD"/>
                    </a:solidFill>
                  </a:tcPr>
                </a:tc>
                <a:tc rowSpan="4">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1</a:t>
                      </a:r>
                    </a:p>
                  </a:txBody>
                  <a:tcPr marL="4646" marR="4646" marT="4646" marB="0" anchor="ctr">
                    <a:solidFill>
                      <a:srgbClr val="A2C1CD"/>
                    </a:solidFill>
                  </a:tcPr>
                </a:tc>
                <a:tc rowSpan="4">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3</a:t>
                      </a:r>
                    </a:p>
                  </a:txBody>
                  <a:tcPr marL="4646" marR="4646" marT="4646" marB="0" anchor="ctr">
                    <a:solidFill>
                      <a:srgbClr val="A2C1CD"/>
                    </a:solidFill>
                  </a:tcPr>
                </a:tc>
                <a:tc rowSpan="4">
                  <a:txBody>
                    <a:bodyPr/>
                    <a:lstStyle/>
                    <a:p>
                      <a:pPr algn="ctr" rtl="0"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2</a:t>
                      </a:r>
                    </a:p>
                  </a:txBody>
                  <a:tcPr marL="4646" marR="4646" marT="4646" marB="0" anchor="ctr">
                    <a:solidFill>
                      <a:srgbClr val="A2C1CD"/>
                    </a:solidFill>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Bernal/Sunol/First - Protected bike intersection upgrade</a:t>
                      </a:r>
                    </a:p>
                  </a:txBody>
                  <a:tcPr marL="4646" marR="4646" marT="4646" marB="0" anchor="ctr">
                    <a:solidFill>
                      <a:srgbClr val="A2C1CD"/>
                    </a:solidFill>
                  </a:tcPr>
                </a:tc>
                <a:extLst>
                  <a:ext uri="{0D108BD9-81ED-4DB2-BD59-A6C34878D82A}">
                    <a16:rowId xmlns:a16="http://schemas.microsoft.com/office/drawing/2014/main" val="2909121884"/>
                  </a:ext>
                </a:extLst>
              </a:tr>
              <a:tr h="181725">
                <a:tc vMerge="1">
                  <a:txBody>
                    <a:bodyPr/>
                    <a:lstStyle/>
                    <a:p>
                      <a:endParaRPr dirty="0"/>
                    </a:p>
                  </a:txBody>
                  <a:tcPr marL="4646" marR="4646" marT="4646" marB="0" anchor="b">
                    <a:solidFill>
                      <a:srgbClr val="A2C1CD"/>
                    </a:solidFill>
                  </a:tcPr>
                </a:tc>
                <a:tc vMerge="1">
                  <a:txBody>
                    <a:bodyPr/>
                    <a:lstStyle/>
                    <a:p>
                      <a:endParaRPr lang="en-US" dirty="0"/>
                    </a:p>
                  </a:txBody>
                  <a:tcPr marL="4646" marR="4646" marT="4646" marB="0" anchor="ctr">
                    <a:solidFill>
                      <a:srgbClr val="A2C1CD"/>
                    </a:solidFill>
                  </a:tcPr>
                </a:tc>
                <a:tc vMerge="1">
                  <a:txBody>
                    <a:bodyPr/>
                    <a:lstStyle/>
                    <a:p>
                      <a:endParaRPr lang="en-US" dirty="0"/>
                    </a:p>
                  </a:txBody>
                  <a:tcPr marL="4646" marR="4646" marT="4646" marB="0" anchor="b">
                    <a:solidFill>
                      <a:srgbClr val="A2C1CD"/>
                    </a:solidFill>
                  </a:tcPr>
                </a:tc>
                <a:tc vMerge="1">
                  <a:txBody>
                    <a:bodyPr/>
                    <a:lstStyle/>
                    <a:p>
                      <a:endParaRPr lang="en-US" dirty="0"/>
                    </a:p>
                  </a:txBody>
                  <a:tcPr marL="4646" marR="4646" marT="4646" marB="0" anchor="b">
                    <a:solidFill>
                      <a:srgbClr val="A2C1CD"/>
                    </a:solidFill>
                  </a:tcPr>
                </a:tc>
                <a:tc vMerge="1">
                  <a:txBody>
                    <a:bodyPr/>
                    <a:lstStyle/>
                    <a:p>
                      <a:endParaRPr lang="en-US" dirty="0"/>
                    </a:p>
                  </a:txBody>
                  <a:tcPr marL="4646" marR="4646" marT="4646" marB="0" anchor="b">
                    <a:solidFill>
                      <a:srgbClr val="A2C1CD"/>
                    </a:solidFill>
                  </a:tcPr>
                </a:tc>
                <a:tc vMerge="1">
                  <a:txBody>
                    <a:bodyPr/>
                    <a:lstStyle/>
                    <a:p>
                      <a:endParaRPr lang="en-US" dirty="0"/>
                    </a:p>
                  </a:txBody>
                  <a:tcPr marL="4646" marR="4646" marT="4646" marB="0" anchor="b">
                    <a:solidFill>
                      <a:srgbClr val="A2C1CD"/>
                    </a:solidFill>
                  </a:tcPr>
                </a:tc>
                <a:tc vMerge="1">
                  <a:txBody>
                    <a:bodyPr/>
                    <a:lstStyle/>
                    <a:p>
                      <a:endParaRPr lang="en-US" dirty="0"/>
                    </a:p>
                  </a:txBody>
                  <a:tcPr marL="4646" marR="4646" marT="4646" marB="0" anchor="b">
                    <a:solidFill>
                      <a:srgbClr val="A2C1CD"/>
                    </a:solidFill>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Advance warning signs and pavement markings for added pedestrian safety</a:t>
                      </a:r>
                    </a:p>
                  </a:txBody>
                  <a:tcPr marL="4646" marR="4646" marT="4646" marB="0" anchor="ctr">
                    <a:solidFill>
                      <a:srgbClr val="A2C1CD"/>
                    </a:solidFill>
                  </a:tcPr>
                </a:tc>
                <a:extLst>
                  <a:ext uri="{0D108BD9-81ED-4DB2-BD59-A6C34878D82A}">
                    <a16:rowId xmlns:a16="http://schemas.microsoft.com/office/drawing/2014/main" val="367477595"/>
                  </a:ext>
                </a:extLst>
              </a:tr>
              <a:tr h="35854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Class IV (buffer with bollards) - interim, consider landscape separation as ultimate design</a:t>
                      </a:r>
                    </a:p>
                  </a:txBody>
                  <a:tcPr marL="4646" marR="4646" marT="4646" marB="0" anchor="ctr">
                    <a:solidFill>
                      <a:srgbClr val="A2C1CD"/>
                    </a:solidFill>
                  </a:tcPr>
                </a:tc>
                <a:extLst>
                  <a:ext uri="{0D108BD9-81ED-4DB2-BD59-A6C34878D82A}">
                    <a16:rowId xmlns:a16="http://schemas.microsoft.com/office/drawing/2014/main" val="1842459175"/>
                  </a:ext>
                </a:extLst>
              </a:tr>
              <a:tr h="35854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Upgrade to High Visibility Crosswalks and Advance Yield Markings for Pedestrian Safety</a:t>
                      </a:r>
                    </a:p>
                  </a:txBody>
                  <a:tcPr marL="4646" marR="4646" marT="4646" marB="0" anchor="ctr">
                    <a:solidFill>
                      <a:srgbClr val="A2C1CD"/>
                    </a:solidFill>
                  </a:tcPr>
                </a:tc>
                <a:extLst>
                  <a:ext uri="{0D108BD9-81ED-4DB2-BD59-A6C34878D82A}">
                    <a16:rowId xmlns:a16="http://schemas.microsoft.com/office/drawing/2014/main" val="33574158"/>
                  </a:ext>
                </a:extLst>
              </a:tr>
            </a:tbl>
          </a:graphicData>
        </a:graphic>
      </p:graphicFrame>
      <p:sp>
        <p:nvSpPr>
          <p:cNvPr id="7" name="Title 1">
            <a:extLst>
              <a:ext uri="{FF2B5EF4-FFF2-40B4-BE49-F238E27FC236}">
                <a16:creationId xmlns:a16="http://schemas.microsoft.com/office/drawing/2014/main" id="{6029E205-8F1C-B318-D428-DA5DE0E4A4F9}"/>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Proposed Safety Projects</a:t>
            </a:r>
          </a:p>
        </p:txBody>
      </p:sp>
    </p:spTree>
    <p:extLst>
      <p:ext uri="{BB962C8B-B14F-4D97-AF65-F5344CB8AC3E}">
        <p14:creationId xmlns:p14="http://schemas.microsoft.com/office/powerpoint/2010/main" val="331702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289F4-961D-0294-9AF5-CFC58425F1A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87F958-8169-1F84-4184-4ABE9D42ABA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184A79C-86BA-4374-9AE3-3A0010382100}" type="slidenum">
              <a:rPr lang="en-US" smtClean="0">
                <a:solidFill>
                  <a:prstClr val="black">
                    <a:tint val="75000"/>
                  </a:prstClr>
                </a:solidFill>
              </a:rPr>
              <a:pPr>
                <a:spcAft>
                  <a:spcPts val="600"/>
                </a:spcAft>
              </a:pPr>
              <a:t>23</a:t>
            </a:fld>
            <a:endParaRPr lang="en-US" dirty="0">
              <a:solidFill>
                <a:prstClr val="black">
                  <a:tint val="75000"/>
                </a:prstClr>
              </a:solidFill>
            </a:endParaRPr>
          </a:p>
        </p:txBody>
      </p:sp>
      <p:graphicFrame>
        <p:nvGraphicFramePr>
          <p:cNvPr id="2" name="Table 1">
            <a:extLst>
              <a:ext uri="{FF2B5EF4-FFF2-40B4-BE49-F238E27FC236}">
                <a16:creationId xmlns:a16="http://schemas.microsoft.com/office/drawing/2014/main" id="{55FCDBCB-4F1C-C605-2AB5-3B25D7251DBC}"/>
              </a:ext>
            </a:extLst>
          </p:cNvPr>
          <p:cNvGraphicFramePr>
            <a:graphicFrameLocks noGrp="1"/>
          </p:cNvGraphicFramePr>
          <p:nvPr>
            <p:extLst>
              <p:ext uri="{D42A27DB-BD31-4B8C-83A1-F6EECF244321}">
                <p14:modId xmlns:p14="http://schemas.microsoft.com/office/powerpoint/2010/main" val="1286255188"/>
              </p:ext>
            </p:extLst>
          </p:nvPr>
        </p:nvGraphicFramePr>
        <p:xfrm>
          <a:off x="307171" y="847002"/>
          <a:ext cx="11346660" cy="5467720"/>
        </p:xfrm>
        <a:graphic>
          <a:graphicData uri="http://schemas.openxmlformats.org/drawingml/2006/table">
            <a:tbl>
              <a:tblPr firstRow="1" bandRow="1">
                <a:tableStyleId>{5C22544A-7EE6-4342-B048-85BDC9FD1C3A}</a:tableStyleId>
              </a:tblPr>
              <a:tblGrid>
                <a:gridCol w="434252">
                  <a:extLst>
                    <a:ext uri="{9D8B030D-6E8A-4147-A177-3AD203B41FA5}">
                      <a16:colId xmlns:a16="http://schemas.microsoft.com/office/drawing/2014/main" val="525134334"/>
                    </a:ext>
                  </a:extLst>
                </a:gridCol>
                <a:gridCol w="3188551">
                  <a:extLst>
                    <a:ext uri="{9D8B030D-6E8A-4147-A177-3AD203B41FA5}">
                      <a16:colId xmlns:a16="http://schemas.microsoft.com/office/drawing/2014/main" val="225375851"/>
                    </a:ext>
                  </a:extLst>
                </a:gridCol>
                <a:gridCol w="598894">
                  <a:extLst>
                    <a:ext uri="{9D8B030D-6E8A-4147-A177-3AD203B41FA5}">
                      <a16:colId xmlns:a16="http://schemas.microsoft.com/office/drawing/2014/main" val="1375751295"/>
                    </a:ext>
                  </a:extLst>
                </a:gridCol>
                <a:gridCol w="1009290">
                  <a:extLst>
                    <a:ext uri="{9D8B030D-6E8A-4147-A177-3AD203B41FA5}">
                      <a16:colId xmlns:a16="http://schemas.microsoft.com/office/drawing/2014/main" val="537556416"/>
                    </a:ext>
                  </a:extLst>
                </a:gridCol>
                <a:gridCol w="6115673">
                  <a:extLst>
                    <a:ext uri="{9D8B030D-6E8A-4147-A177-3AD203B41FA5}">
                      <a16:colId xmlns:a16="http://schemas.microsoft.com/office/drawing/2014/main" val="699385495"/>
                    </a:ext>
                  </a:extLst>
                </a:gridCol>
              </a:tblGrid>
              <a:tr h="459775">
                <a:tc>
                  <a:txBody>
                    <a:bodyPr/>
                    <a:lstStyle/>
                    <a:p>
                      <a:pPr algn="ctr" fontAlgn="b"/>
                      <a:r>
                        <a:rPr lang="en-US" sz="1100" b="1" u="none" strike="noStrike" dirty="0">
                          <a:solidFill>
                            <a:schemeClr val="bg1"/>
                          </a:solidFill>
                          <a:effectLst/>
                          <a:latin typeface="Segoe UI" panose="020B0502040204020203" pitchFamily="34" charset="0"/>
                          <a:cs typeface="Segoe UI" panose="020B0502040204020203" pitchFamily="34" charset="0"/>
                        </a:rPr>
                        <a:t>No.</a:t>
                      </a:r>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6005" marR="6005" marT="6005"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Corridor</a:t>
                      </a:r>
                      <a:endParaRPr lang="en-US" sz="1100" b="1" i="0" u="none" strike="noStrike" dirty="0">
                        <a:solidFill>
                          <a:srgbClr val="000000"/>
                        </a:solidFill>
                        <a:effectLst/>
                        <a:latin typeface="Segoe UI" panose="020B0502040204020203" pitchFamily="34" charset="0"/>
                        <a:cs typeface="Segoe UI" panose="020B0502040204020203" pitchFamily="34" charset="0"/>
                      </a:endParaRPr>
                    </a:p>
                  </a:txBody>
                  <a:tcPr marL="6005" marR="6005" marT="6005" marB="0" anchor="ctr">
                    <a:solidFill>
                      <a:srgbClr val="166382"/>
                    </a:solidFill>
                  </a:tcPr>
                </a:tc>
                <a:tc>
                  <a:txBody>
                    <a:bodyPr/>
                    <a:lstStyle/>
                    <a:p>
                      <a:pPr algn="ctr" rtl="0" fontAlgn="b"/>
                      <a:r>
                        <a:rPr lang="en-US" sz="1100" u="none" strike="noStrike" dirty="0">
                          <a:effectLst/>
                          <a:latin typeface="Segoe UI" panose="020B0502040204020203" pitchFamily="34" charset="0"/>
                          <a:cs typeface="Segoe UI" panose="020B0502040204020203" pitchFamily="34" charset="0"/>
                        </a:rPr>
                        <a:t>KSI</a:t>
                      </a:r>
                    </a:p>
                  </a:txBody>
                  <a:tcPr marL="6005" marR="6005" marT="6005" marB="0" anchor="ctr">
                    <a:solidFill>
                      <a:srgbClr val="166382"/>
                    </a:solidFill>
                  </a:tcPr>
                </a:tc>
                <a:tc>
                  <a:txBody>
                    <a:bodyPr/>
                    <a:lstStyle/>
                    <a:p>
                      <a:pPr algn="ctr" rtl="0" fontAlgn="b"/>
                      <a:r>
                        <a:rPr lang="en-US" sz="1100" b="1" i="0" u="none" strike="noStrike" dirty="0">
                          <a:solidFill>
                            <a:schemeClr val="bg1"/>
                          </a:solidFill>
                          <a:effectLst/>
                          <a:latin typeface="Segoe UI" panose="020B0502040204020203" pitchFamily="34" charset="0"/>
                          <a:cs typeface="Segoe UI" panose="020B0502040204020203" pitchFamily="34" charset="0"/>
                        </a:rPr>
                        <a:t>All Collisions</a:t>
                      </a:r>
                    </a:p>
                  </a:txBody>
                  <a:tcPr marL="6005" marR="6005" marT="6005" marB="0" anchor="ctr">
                    <a:solidFill>
                      <a:srgbClr val="166382"/>
                    </a:solidFill>
                  </a:tcPr>
                </a:tc>
                <a:tc>
                  <a:txBody>
                    <a:bodyPr/>
                    <a:lstStyle/>
                    <a:p>
                      <a:pPr algn="ctr" rtl="0" fontAlgn="b"/>
                      <a:r>
                        <a:rPr lang="en-US" sz="1100" b="1" i="0" u="none" strike="noStrike" dirty="0">
                          <a:solidFill>
                            <a:schemeClr val="bg1"/>
                          </a:solidFill>
                          <a:effectLst/>
                          <a:latin typeface="Segoe UI" panose="020B0502040204020203" pitchFamily="34" charset="0"/>
                          <a:cs typeface="Segoe UI" panose="020B0502040204020203" pitchFamily="34" charset="0"/>
                        </a:rPr>
                        <a:t>Notes</a:t>
                      </a:r>
                    </a:p>
                  </a:txBody>
                  <a:tcPr marL="6005" marR="6005" marT="6005" marB="0" anchor="ctr">
                    <a:solidFill>
                      <a:srgbClr val="166382"/>
                    </a:solidFill>
                  </a:tcPr>
                </a:tc>
                <a:extLst>
                  <a:ext uri="{0D108BD9-81ED-4DB2-BD59-A6C34878D82A}">
                    <a16:rowId xmlns:a16="http://schemas.microsoft.com/office/drawing/2014/main" val="3828567537"/>
                  </a:ext>
                </a:extLst>
              </a:tr>
              <a:tr h="695854">
                <a:tc>
                  <a:txBody>
                    <a:bodyPr/>
                    <a:lstStyle/>
                    <a:p>
                      <a:pPr algn="ctr" fontAlgn="ctr"/>
                      <a:r>
                        <a:rPr lang="en-US" sz="1100" b="1" u="none" strike="noStrike" dirty="0">
                          <a:solidFill>
                            <a:schemeClr val="bg1"/>
                          </a:solidFill>
                          <a:effectLst/>
                          <a:latin typeface="Segoe UI" panose="020B0502040204020203" pitchFamily="34" charset="0"/>
                          <a:cs typeface="Segoe UI" panose="020B0502040204020203" pitchFamily="34" charset="0"/>
                        </a:rPr>
                        <a:t>1</a:t>
                      </a:r>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6005" marR="6005" marT="6005" marB="0" anchor="ctr">
                    <a:solidFill>
                      <a:srgbClr val="166382"/>
                    </a:solidFill>
                  </a:tcPr>
                </a:tc>
                <a:tc>
                  <a:txBody>
                    <a:bodyPr/>
                    <a:lstStyle/>
                    <a:p>
                      <a:pPr algn="l"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Signal Upgrades</a:t>
                      </a:r>
                    </a:p>
                  </a:txBody>
                  <a:tcPr marL="6005" marR="6005" marT="6005" marB="0" anchor="ctr">
                    <a:solidFill>
                      <a:srgbClr val="A2C1CD"/>
                    </a:solidFill>
                  </a:tcPr>
                </a:tc>
                <a:tc rowSpan="8">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67</a:t>
                      </a:r>
                    </a:p>
                  </a:txBody>
                  <a:tcPr marL="6005" marR="6005" marT="6005" marB="0" anchor="ctr">
                    <a:solidFill>
                      <a:srgbClr val="A2C1CD"/>
                    </a:solidFill>
                  </a:tcPr>
                </a:tc>
                <a:tc rowSpan="8">
                  <a:txBody>
                    <a:bodyPr/>
                    <a:lstStyle/>
                    <a:p>
                      <a:pPr algn="ctr"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809</a:t>
                      </a:r>
                    </a:p>
                  </a:txBody>
                  <a:tcPr marL="6005" marR="6005" marT="6005" marB="0" anchor="ctr">
                    <a:solidFill>
                      <a:srgbClr val="A2C1CD"/>
                    </a:solidFill>
                  </a:tcPr>
                </a:tc>
                <a:tc>
                  <a:txBody>
                    <a:bodyPr/>
                    <a:lstStyle/>
                    <a:p>
                      <a:pPr lvl="0"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Signal upgrades will modernize existing traffic signals through improved timing, technology enhancements, and accessibility features. These improvements aim to enhance traffic flow, reduce conflicts, and improve safety for pedestrians, bicyclists, and drivers.</a:t>
                      </a:r>
                    </a:p>
                  </a:txBody>
                  <a:tcPr marL="6005" marR="6005" marT="6005" marB="0" anchor="ctr">
                    <a:solidFill>
                      <a:srgbClr val="A2C1CD"/>
                    </a:solidFill>
                  </a:tcPr>
                </a:tc>
                <a:extLst>
                  <a:ext uri="{0D108BD9-81ED-4DB2-BD59-A6C34878D82A}">
                    <a16:rowId xmlns:a16="http://schemas.microsoft.com/office/drawing/2014/main" val="377495436"/>
                  </a:ext>
                </a:extLst>
              </a:tr>
              <a:tr h="695854">
                <a:tc>
                  <a:txBody>
                    <a:bodyPr/>
                    <a:lstStyle/>
                    <a:p>
                      <a:pPr algn="ctr" fontAlgn="ctr"/>
                      <a:r>
                        <a:rPr lang="en-US" sz="1100" b="1" u="none" strike="noStrike" dirty="0">
                          <a:solidFill>
                            <a:schemeClr val="bg1"/>
                          </a:solidFill>
                          <a:effectLst/>
                          <a:latin typeface="Segoe UI" panose="020B0502040204020203" pitchFamily="34" charset="0"/>
                          <a:cs typeface="Segoe UI" panose="020B0502040204020203" pitchFamily="34" charset="0"/>
                        </a:rPr>
                        <a:t>2</a:t>
                      </a:r>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6005" marR="6005" marT="6005" marB="0" anchor="ctr">
                    <a:solidFill>
                      <a:srgbClr val="166382"/>
                    </a:solidFill>
                  </a:tcPr>
                </a:tc>
                <a:tc>
                  <a:txBody>
                    <a:bodyPr/>
                    <a:lstStyle/>
                    <a:p>
                      <a:pPr algn="l"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Feasibility Study for Leading Pedestrian Interval (LPI)</a:t>
                      </a: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a:txBody>
                    <a:bodyPr/>
                    <a:lstStyle/>
                    <a:p>
                      <a:pPr lvl="0"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This study will evaluate intersections where Leading Pedestrian Intervals can be implemented to give pedestrians a head start before vehicles receive a green signal. LPIs are a proven safety countermeasure that can reduce pedestrian-vehicle conflicts, especially at high-volume intersections.</a:t>
                      </a:r>
                    </a:p>
                  </a:txBody>
                  <a:tcPr marL="6005" marR="6005" marT="6005" marB="0" anchor="ctr">
                    <a:solidFill>
                      <a:srgbClr val="A2C1CD"/>
                    </a:solidFill>
                  </a:tcPr>
                </a:tc>
                <a:extLst>
                  <a:ext uri="{0D108BD9-81ED-4DB2-BD59-A6C34878D82A}">
                    <a16:rowId xmlns:a16="http://schemas.microsoft.com/office/drawing/2014/main" val="3955199409"/>
                  </a:ext>
                </a:extLst>
              </a:tr>
              <a:tr h="523434">
                <a:tc>
                  <a:txBody>
                    <a:bodyPr/>
                    <a:lstStyle/>
                    <a:p>
                      <a:pPr algn="ctr" fontAlgn="ctr"/>
                      <a:r>
                        <a:rPr lang="en-US" sz="1100" b="1" i="0" u="none" strike="noStrike" dirty="0">
                          <a:solidFill>
                            <a:schemeClr val="bg1"/>
                          </a:solidFill>
                          <a:effectLst/>
                          <a:latin typeface="Segoe UI" panose="020B0502040204020203" pitchFamily="34" charset="0"/>
                          <a:cs typeface="Segoe UI" panose="020B0502040204020203" pitchFamily="34" charset="0"/>
                        </a:rPr>
                        <a:t>3</a:t>
                      </a:r>
                    </a:p>
                  </a:txBody>
                  <a:tcPr marL="6005" marR="6005" marT="6005" marB="0" anchor="ctr">
                    <a:solidFill>
                      <a:srgbClr val="166382"/>
                    </a:solidFill>
                  </a:tcPr>
                </a:tc>
                <a:tc>
                  <a:txBody>
                    <a:bodyPr/>
                    <a:lstStyle/>
                    <a:p>
                      <a:pPr algn="l"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Sign Inventory</a:t>
                      </a: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a:txBody>
                    <a:bodyPr/>
                    <a:lstStyle/>
                    <a:p>
                      <a:pPr lvl="0"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The sign inventory will assess the condition, visibility, and compliance of existing traffic signs citywide. This will help identify missing, outdated, or ineffective signage and support improvements that enhance roadway clarity and safety for all users.</a:t>
                      </a:r>
                    </a:p>
                  </a:txBody>
                  <a:tcPr marL="6005" marR="6005" marT="6005" marB="0" anchor="ctr">
                    <a:solidFill>
                      <a:srgbClr val="A2C1CD"/>
                    </a:solidFill>
                  </a:tcPr>
                </a:tc>
                <a:extLst>
                  <a:ext uri="{0D108BD9-81ED-4DB2-BD59-A6C34878D82A}">
                    <a16:rowId xmlns:a16="http://schemas.microsoft.com/office/drawing/2014/main" val="286125432"/>
                  </a:ext>
                </a:extLst>
              </a:tr>
              <a:tr h="695854">
                <a:tc>
                  <a:txBody>
                    <a:bodyPr/>
                    <a:lstStyle/>
                    <a:p>
                      <a:pPr algn="ctr" fontAlgn="ctr"/>
                      <a:r>
                        <a:rPr lang="en-US" sz="1100" b="1" i="0" u="none" strike="noStrike" dirty="0">
                          <a:solidFill>
                            <a:schemeClr val="bg1"/>
                          </a:solidFill>
                          <a:effectLst/>
                          <a:latin typeface="Segoe UI" panose="020B0502040204020203" pitchFamily="34" charset="0"/>
                          <a:cs typeface="Segoe UI" panose="020B0502040204020203" pitchFamily="34" charset="0"/>
                        </a:rPr>
                        <a:t>4</a:t>
                      </a:r>
                    </a:p>
                  </a:txBody>
                  <a:tcPr marL="6005" marR="6005" marT="6005" marB="0" anchor="ctr">
                    <a:solidFill>
                      <a:srgbClr val="16638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Feasibility Study for Bike Lane – Upgrades </a:t>
                      </a: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a:txBody>
                    <a:bodyPr/>
                    <a:lstStyle/>
                    <a:p>
                      <a:pPr lvl="0"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This effort will evaluate existing bike facilities to identify opportunities for upgrades, such as transitioning to protected or buffered bike lanes. The goal is to enhance safety for bicyclists, particularly along high-injury corridors and key commuting routes.</a:t>
                      </a:r>
                    </a:p>
                  </a:txBody>
                  <a:tcPr marL="6005" marR="6005" marT="6005" marB="0" anchor="ctr">
                    <a:solidFill>
                      <a:srgbClr val="A2C1CD"/>
                    </a:solidFill>
                  </a:tcPr>
                </a:tc>
                <a:extLst>
                  <a:ext uri="{0D108BD9-81ED-4DB2-BD59-A6C34878D82A}">
                    <a16:rowId xmlns:a16="http://schemas.microsoft.com/office/drawing/2014/main" val="3241125828"/>
                  </a:ext>
                </a:extLst>
              </a:tr>
              <a:tr h="654227">
                <a:tc>
                  <a:txBody>
                    <a:bodyPr/>
                    <a:lstStyle/>
                    <a:p>
                      <a:pPr algn="ctr" fontAlgn="ctr"/>
                      <a:r>
                        <a:rPr lang="en-US" sz="1100" b="1" i="0" u="none" strike="noStrike" dirty="0">
                          <a:solidFill>
                            <a:schemeClr val="bg1"/>
                          </a:solidFill>
                          <a:effectLst/>
                          <a:latin typeface="Segoe UI" panose="020B0502040204020203" pitchFamily="34" charset="0"/>
                          <a:cs typeface="Segoe UI" panose="020B0502040204020203" pitchFamily="34" charset="0"/>
                        </a:rPr>
                        <a:t>5</a:t>
                      </a:r>
                    </a:p>
                  </a:txBody>
                  <a:tcPr marL="6005" marR="6005" marT="6005" marB="0" anchor="ctr">
                    <a:solidFill>
                      <a:srgbClr val="166382"/>
                    </a:solidFill>
                  </a:tcPr>
                </a:tc>
                <a:tc>
                  <a:txBody>
                    <a:bodyPr/>
                    <a:lstStyle/>
                    <a:p>
                      <a:pPr algn="l"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Updating the Neighborhood Traffic Calming Program</a:t>
                      </a: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This program focuses on addressing localized traffic concerns such as speeding and cut-through traffic in residential areas. It provides a structured, community-driven approach to evaluate and implement traffic calming measures that improve neighborhood safety.</a:t>
                      </a:r>
                    </a:p>
                  </a:txBody>
                  <a:tcPr marL="6005" marR="6005" marT="6005" marB="0" anchor="ctr">
                    <a:solidFill>
                      <a:srgbClr val="A2C1CD"/>
                    </a:solidFill>
                  </a:tcPr>
                </a:tc>
                <a:extLst>
                  <a:ext uri="{0D108BD9-81ED-4DB2-BD59-A6C34878D82A}">
                    <a16:rowId xmlns:a16="http://schemas.microsoft.com/office/drawing/2014/main" val="3179249044"/>
                  </a:ext>
                </a:extLst>
              </a:tr>
              <a:tr h="695854">
                <a:tc>
                  <a:txBody>
                    <a:bodyPr/>
                    <a:lstStyle/>
                    <a:p>
                      <a:pPr algn="ctr" fontAlgn="ctr"/>
                      <a:r>
                        <a:rPr lang="en-US" sz="1100" b="1" i="0" u="none" strike="noStrike" dirty="0">
                          <a:solidFill>
                            <a:schemeClr val="bg1"/>
                          </a:solidFill>
                          <a:effectLst/>
                          <a:latin typeface="Segoe UI" panose="020B0502040204020203" pitchFamily="34" charset="0"/>
                          <a:cs typeface="Segoe UI" panose="020B0502040204020203" pitchFamily="34" charset="0"/>
                        </a:rPr>
                        <a:t>6</a:t>
                      </a:r>
                    </a:p>
                  </a:txBody>
                  <a:tcPr marL="6005" marR="6005" marT="6005" marB="0" anchor="ctr">
                    <a:solidFill>
                      <a:srgbClr val="166382"/>
                    </a:solidFill>
                  </a:tcPr>
                </a:tc>
                <a:tc>
                  <a:txBody>
                    <a:bodyPr/>
                    <a:lstStyle/>
                    <a:p>
                      <a:pPr algn="l"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Circulation Study Near Schools</a:t>
                      </a: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a:txBody>
                    <a:bodyPr/>
                    <a:lstStyle/>
                    <a:p>
                      <a:pPr lvl="0"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The circulation study will analyze traffic patterns, multimodal connectivity, and roadway operations across key corridors. The goal is to identify opportunities to improve mobility, reduce congestion, and enhance safety for all modes of transportation.</a:t>
                      </a:r>
                    </a:p>
                  </a:txBody>
                  <a:tcPr marL="6005" marR="6005" marT="6005" marB="0" anchor="ctr">
                    <a:solidFill>
                      <a:srgbClr val="A2C1CD"/>
                    </a:solidFill>
                  </a:tcPr>
                </a:tc>
                <a:extLst>
                  <a:ext uri="{0D108BD9-81ED-4DB2-BD59-A6C34878D82A}">
                    <a16:rowId xmlns:a16="http://schemas.microsoft.com/office/drawing/2014/main" val="474009834"/>
                  </a:ext>
                </a:extLst>
              </a:tr>
              <a:tr h="523434">
                <a:tc>
                  <a:txBody>
                    <a:bodyPr/>
                    <a:lstStyle/>
                    <a:p>
                      <a:pPr algn="ctr" fontAlgn="ctr"/>
                      <a:r>
                        <a:rPr lang="en-US" sz="1100" b="1" i="0" u="none" strike="noStrike" dirty="0">
                          <a:solidFill>
                            <a:schemeClr val="bg1"/>
                          </a:solidFill>
                          <a:effectLst/>
                          <a:latin typeface="Segoe UI" panose="020B0502040204020203" pitchFamily="34" charset="0"/>
                          <a:cs typeface="Segoe UI" panose="020B0502040204020203" pitchFamily="34" charset="0"/>
                        </a:rPr>
                        <a:t>7</a:t>
                      </a:r>
                    </a:p>
                  </a:txBody>
                  <a:tcPr marL="6005" marR="6005" marT="6005" marB="0" anchor="ctr">
                    <a:solidFill>
                      <a:srgbClr val="166382"/>
                    </a:solidFill>
                  </a:tcPr>
                </a:tc>
                <a:tc>
                  <a:txBody>
                    <a:bodyPr/>
                    <a:lstStyle/>
                    <a:p>
                      <a:pPr algn="l"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Citywide Speed Reduction Strategy/Safe System Speed Reduction Program</a:t>
                      </a: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a:txBody>
                    <a:bodyPr/>
                    <a:lstStyle/>
                    <a:p>
                      <a:pPr lvl="0"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The Safe Speeds Initiative is a citywide program focused on reducing unsafe driving speeds through roadway design improvements, traffic calming measures, targeted enforcement, and public awareness strategies to improve safety for all users.</a:t>
                      </a:r>
                    </a:p>
                  </a:txBody>
                  <a:tcPr marL="6005" marR="6005" marT="6005" marB="0" anchor="ctr">
                    <a:solidFill>
                      <a:srgbClr val="A2C1CD"/>
                    </a:solidFill>
                  </a:tcPr>
                </a:tc>
                <a:extLst>
                  <a:ext uri="{0D108BD9-81ED-4DB2-BD59-A6C34878D82A}">
                    <a16:rowId xmlns:a16="http://schemas.microsoft.com/office/drawing/2014/main" val="538936358"/>
                  </a:ext>
                </a:extLst>
              </a:tr>
              <a:tr h="523434">
                <a:tc>
                  <a:txBody>
                    <a:bodyPr/>
                    <a:lstStyle/>
                    <a:p>
                      <a:pPr algn="ctr" fontAlgn="ctr"/>
                      <a:r>
                        <a:rPr lang="en-US" sz="1100" b="1" i="0" u="none" strike="noStrike" dirty="0">
                          <a:solidFill>
                            <a:schemeClr val="bg1"/>
                          </a:solidFill>
                          <a:effectLst/>
                          <a:latin typeface="Segoe UI" panose="020B0502040204020203" pitchFamily="34" charset="0"/>
                          <a:cs typeface="Segoe UI" panose="020B0502040204020203" pitchFamily="34" charset="0"/>
                        </a:rPr>
                        <a:t>8</a:t>
                      </a:r>
                    </a:p>
                  </a:txBody>
                  <a:tcPr marL="6005" marR="6005" marT="6005" marB="0" anchor="ctr">
                    <a:solidFill>
                      <a:srgbClr val="166382"/>
                    </a:solidFill>
                  </a:tcPr>
                </a:tc>
                <a:tc>
                  <a:txBody>
                    <a:bodyPr/>
                    <a:lstStyle/>
                    <a:p>
                      <a:pPr algn="l" rtl="0" fontAlgn="ctr"/>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Dashboard</a:t>
                      </a:r>
                    </a:p>
                  </a:txBody>
                  <a:tcPr marL="6005" marR="6005" marT="6005" marB="0" anchor="ctr">
                    <a:solidFill>
                      <a:srgbClr val="A2C1CD"/>
                    </a:solidFill>
                  </a:tcPr>
                </a:tc>
                <a:tc vMerge="1">
                  <a:txBody>
                    <a:bodyPr/>
                    <a:lstStyle/>
                    <a:p>
                      <a:endParaRPr/>
                    </a:p>
                  </a:txBody>
                  <a:tcPr marL="6005" marR="6005" marT="6005" marB="0" anchor="ctr">
                    <a:solidFill>
                      <a:srgbClr val="A2C1CD"/>
                    </a:solidFill>
                  </a:tcPr>
                </a:tc>
                <a:tc vMerge="1">
                  <a:txBody>
                    <a:bodyPr/>
                    <a:lstStyle/>
                    <a:p>
                      <a:endParaRPr dirty="0"/>
                    </a:p>
                  </a:txBody>
                  <a:tcPr marL="6005" marR="6005" marT="6005" marB="0" anchor="ctr">
                    <a:solidFill>
                      <a:srgbClr val="A2C1CD"/>
                    </a:solidFill>
                  </a:tcPr>
                </a:tc>
                <a:tc>
                  <a:txBody>
                    <a:bodyPr/>
                    <a:lstStyle/>
                    <a:p>
                      <a:pPr lvl="0" algn="l" fontAlgn="b"/>
                      <a:r>
                        <a:rPr lang="en-US" sz="900" u="none" strike="noStrike" kern="1200" dirty="0">
                          <a:solidFill>
                            <a:srgbClr val="166382"/>
                          </a:solidFill>
                          <a:effectLst/>
                          <a:latin typeface="Segoe UI" panose="020B0502040204020203" pitchFamily="34" charset="0"/>
                          <a:ea typeface="+mn-ea"/>
                          <a:cs typeface="Segoe UI" panose="020B0502040204020203" pitchFamily="34" charset="0"/>
                        </a:rPr>
                        <a:t>A citywide safety dashboard will be developed to track key performance metrics, monitor project implementation, and provide transparent, data-driven insights into transportation safety improvements over time.</a:t>
                      </a:r>
                    </a:p>
                  </a:txBody>
                  <a:tcPr marL="6005" marR="6005" marT="6005" marB="0" anchor="ctr">
                    <a:solidFill>
                      <a:srgbClr val="A2C1CD"/>
                    </a:solidFill>
                  </a:tcPr>
                </a:tc>
                <a:extLst>
                  <a:ext uri="{0D108BD9-81ED-4DB2-BD59-A6C34878D82A}">
                    <a16:rowId xmlns:a16="http://schemas.microsoft.com/office/drawing/2014/main" val="4129504738"/>
                  </a:ext>
                </a:extLst>
              </a:tr>
            </a:tbl>
          </a:graphicData>
        </a:graphic>
      </p:graphicFrame>
      <p:sp>
        <p:nvSpPr>
          <p:cNvPr id="3" name="Title 1">
            <a:extLst>
              <a:ext uri="{FF2B5EF4-FFF2-40B4-BE49-F238E27FC236}">
                <a16:creationId xmlns:a16="http://schemas.microsoft.com/office/drawing/2014/main" id="{D983D29E-2486-4FD2-D56C-4C2BECF4416D}"/>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Proposed Citywide Safety Projects</a:t>
            </a:r>
          </a:p>
        </p:txBody>
      </p:sp>
    </p:spTree>
    <p:extLst>
      <p:ext uri="{BB962C8B-B14F-4D97-AF65-F5344CB8AC3E}">
        <p14:creationId xmlns:p14="http://schemas.microsoft.com/office/powerpoint/2010/main" val="159732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71FC7-0A3C-B162-39F8-18D807CCA9F7}"/>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5CA7C23-B297-0EB7-6194-69BFA8401AAB}"/>
              </a:ext>
            </a:extLst>
          </p:cNvPr>
          <p:cNvSpPr>
            <a:spLocks noGrp="1"/>
          </p:cNvSpPr>
          <p:nvPr>
            <p:ph type="sldNum" sz="quarter" idx="12"/>
          </p:nvPr>
        </p:nvSpPr>
        <p:spPr/>
        <p:txBody>
          <a:bodyPr/>
          <a:lstStyle/>
          <a:p>
            <a:fld id="{E917DE0E-AFB1-41FD-BC35-27DB61CA125F}" type="slidenum">
              <a:rPr lang="en-AU" smtClean="0"/>
              <a:pPr/>
              <a:t>24</a:t>
            </a:fld>
            <a:endParaRPr lang="en-AU" dirty="0"/>
          </a:p>
        </p:txBody>
      </p:sp>
      <p:sp>
        <p:nvSpPr>
          <p:cNvPr id="4" name="Content Placeholder 3">
            <a:extLst>
              <a:ext uri="{FF2B5EF4-FFF2-40B4-BE49-F238E27FC236}">
                <a16:creationId xmlns:a16="http://schemas.microsoft.com/office/drawing/2014/main" id="{7D9BC991-C616-1033-729A-84E32677F907}"/>
              </a:ext>
            </a:extLst>
          </p:cNvPr>
          <p:cNvSpPr>
            <a:spLocks noGrp="1"/>
          </p:cNvSpPr>
          <p:nvPr>
            <p:ph sz="half" idx="4294967295"/>
          </p:nvPr>
        </p:nvSpPr>
        <p:spPr>
          <a:xfrm>
            <a:off x="-132916" y="847731"/>
            <a:ext cx="5111953" cy="876300"/>
          </a:xfrm>
        </p:spPr>
        <p:txBody>
          <a:bodyPr>
            <a:normAutofit/>
          </a:bodyPr>
          <a:lstStyle/>
          <a:p>
            <a:pPr marL="0" indent="0" algn="ctr">
              <a:lnSpc>
                <a:spcPct val="100000"/>
              </a:lnSpc>
              <a:buNone/>
            </a:pPr>
            <a:r>
              <a:rPr lang="en-US" sz="1800" dirty="0">
                <a:solidFill>
                  <a:srgbClr val="166382"/>
                </a:solidFill>
                <a:latin typeface="Segoe UI" panose="020B0502040204020203" pitchFamily="34" charset="0"/>
                <a:ea typeface="Times New Roman" panose="02020603050405020304" pitchFamily="18" charset="0"/>
                <a:cs typeface="Segoe UI" panose="020B0502040204020203" pitchFamily="34" charset="0"/>
                <a:hlinkClick r:id="rId3">
                  <a:extLst>
                    <a:ext uri="{A12FA001-AC4F-418D-AE19-62706E023703}">
                      <ahyp:hlinkClr xmlns:ahyp="http://schemas.microsoft.com/office/drawing/2018/hyperlinkcolor" val="tx"/>
                    </a:ext>
                  </a:extLst>
                </a:hlinkClick>
              </a:rPr>
              <a:t>Pleasantontransportationsafety.com</a:t>
            </a:r>
            <a:endParaRPr lang="en-US" sz="18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CFE1A1B2-C546-B10E-4AA7-FEAD7EA11B31}"/>
              </a:ext>
            </a:extLst>
          </p:cNvPr>
          <p:cNvSpPr txBox="1"/>
          <p:nvPr/>
        </p:nvSpPr>
        <p:spPr>
          <a:xfrm>
            <a:off x="2843869" y="1183839"/>
            <a:ext cx="3984804" cy="2585323"/>
          </a:xfrm>
          <a:prstGeom prst="rect">
            <a:avLst/>
          </a:prstGeom>
          <a:noFill/>
        </p:spPr>
        <p:txBody>
          <a:bodyPr wrap="square" rtlCol="0">
            <a:spAutoFit/>
          </a:bodyPr>
          <a:lstStyle/>
          <a:p>
            <a:r>
              <a:rPr lang="en-US" b="1" dirty="0">
                <a:solidFill>
                  <a:srgbClr val="124238"/>
                </a:solidFill>
                <a:latin typeface="Segoe UI" panose="020B0502040204020203" pitchFamily="34" charset="0"/>
                <a:cs typeface="Segoe UI" panose="020B0502040204020203" pitchFamily="34" charset="0"/>
              </a:rPr>
              <a:t>Contents</a:t>
            </a:r>
          </a:p>
          <a:p>
            <a:pPr marL="342900" indent="-342900">
              <a:buClr>
                <a:srgbClr val="124238"/>
              </a:buClr>
              <a:buFont typeface="Arial" panose="020B0604020202020204" pitchFamily="34" charset="0"/>
              <a:buChar char="•"/>
            </a:pPr>
            <a:r>
              <a:rPr lang="en-US" sz="1800" dirty="0">
                <a:solidFill>
                  <a:srgbClr val="124238"/>
                </a:solidFill>
                <a:latin typeface="Segoe UI" panose="020B0502040204020203" pitchFamily="34" charset="0"/>
                <a:cs typeface="Segoe UI" panose="020B0502040204020203" pitchFamily="34" charset="0"/>
              </a:rPr>
              <a:t>Project timeline</a:t>
            </a:r>
          </a:p>
          <a:p>
            <a:pPr marL="342900" indent="-342900">
              <a:buClr>
                <a:srgbClr val="124238"/>
              </a:buClr>
              <a:buFont typeface="Arial" panose="020B0604020202020204" pitchFamily="34" charset="0"/>
              <a:buChar char="•"/>
            </a:pPr>
            <a:r>
              <a:rPr lang="en-US" sz="1800" dirty="0">
                <a:solidFill>
                  <a:srgbClr val="124238"/>
                </a:solidFill>
                <a:latin typeface="Segoe UI" panose="020B0502040204020203" pitchFamily="34" charset="0"/>
                <a:cs typeface="Segoe UI" panose="020B0502040204020203" pitchFamily="34" charset="0"/>
              </a:rPr>
              <a:t>FAQs</a:t>
            </a:r>
          </a:p>
          <a:p>
            <a:pPr marL="342900" indent="-342900">
              <a:buClr>
                <a:srgbClr val="124238"/>
              </a:buClr>
              <a:buFont typeface="Arial" panose="020B0604020202020204" pitchFamily="34" charset="0"/>
              <a:buChar char="•"/>
            </a:pPr>
            <a:r>
              <a:rPr lang="en-US" sz="1800" dirty="0">
                <a:solidFill>
                  <a:srgbClr val="124238"/>
                </a:solidFill>
                <a:latin typeface="Segoe UI" panose="020B0502040204020203" pitchFamily="34" charset="0"/>
                <a:cs typeface="Segoe UI" panose="020B0502040204020203" pitchFamily="34" charset="0"/>
              </a:rPr>
              <a:t>Project documents</a:t>
            </a:r>
          </a:p>
          <a:p>
            <a:pPr marL="342900" indent="-342900">
              <a:buClr>
                <a:srgbClr val="124238"/>
              </a:buClr>
              <a:buFont typeface="Arial" panose="020B0604020202020204" pitchFamily="34" charset="0"/>
              <a:buChar char="•"/>
            </a:pPr>
            <a:r>
              <a:rPr lang="en-US" dirty="0">
                <a:solidFill>
                  <a:srgbClr val="124238"/>
                </a:solidFill>
                <a:latin typeface="Segoe UI" panose="020B0502040204020203" pitchFamily="34" charset="0"/>
                <a:cs typeface="Segoe UI" panose="020B0502040204020203" pitchFamily="34" charset="0"/>
              </a:rPr>
              <a:t>Collision History</a:t>
            </a:r>
            <a:endParaRPr lang="en-US" sz="1800" dirty="0">
              <a:solidFill>
                <a:srgbClr val="124238"/>
              </a:solidFill>
              <a:latin typeface="Segoe UI" panose="020B0502040204020203" pitchFamily="34" charset="0"/>
              <a:cs typeface="Segoe UI" panose="020B0502040204020203" pitchFamily="34" charset="0"/>
            </a:endParaRPr>
          </a:p>
          <a:p>
            <a:pPr marL="342900" indent="-342900">
              <a:buClr>
                <a:srgbClr val="124238"/>
              </a:buClr>
              <a:buFont typeface="Arial" panose="020B0604020202020204" pitchFamily="34" charset="0"/>
              <a:buChar char="•"/>
            </a:pPr>
            <a:r>
              <a:rPr lang="en-US" sz="1800" dirty="0">
                <a:solidFill>
                  <a:srgbClr val="124238"/>
                </a:solidFill>
                <a:latin typeface="Segoe UI" panose="020B0502040204020203" pitchFamily="34" charset="0"/>
                <a:cs typeface="Segoe UI" panose="020B0502040204020203" pitchFamily="34" charset="0"/>
              </a:rPr>
              <a:t>Upcoming community meetings</a:t>
            </a:r>
          </a:p>
          <a:p>
            <a:pPr marL="342900" indent="-342900">
              <a:buClr>
                <a:srgbClr val="124238"/>
              </a:buClr>
              <a:buFont typeface="Arial" panose="020B0604020202020204" pitchFamily="34" charset="0"/>
              <a:buChar char="•"/>
            </a:pPr>
            <a:endParaRPr lang="en-US" sz="1800" dirty="0">
              <a:solidFill>
                <a:srgbClr val="124238"/>
              </a:solidFill>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6" name="Title 10">
            <a:extLst>
              <a:ext uri="{FF2B5EF4-FFF2-40B4-BE49-F238E27FC236}">
                <a16:creationId xmlns:a16="http://schemas.microsoft.com/office/drawing/2014/main" id="{D403B73B-19BE-0ABF-9A3F-4EAE63F08B74}"/>
              </a:ext>
            </a:extLst>
          </p:cNvPr>
          <p:cNvSpPr txBox="1">
            <a:spLocks/>
          </p:cNvSpPr>
          <p:nvPr/>
        </p:nvSpPr>
        <p:spPr>
          <a:xfrm>
            <a:off x="512219" y="-214097"/>
            <a:ext cx="10972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Lato" panose="020F0502020204030203" pitchFamily="34" charset="0"/>
                <a:ea typeface="+mj-ea"/>
                <a:cs typeface="+mj-cs"/>
              </a:defRPr>
            </a:lvl1pPr>
          </a:lstStyle>
          <a:p>
            <a:pPr>
              <a:buClr>
                <a:srgbClr val="124238"/>
              </a:buClr>
            </a:pPr>
            <a:r>
              <a:rPr lang="en-US" sz="3600" dirty="0">
                <a:solidFill>
                  <a:srgbClr val="124238"/>
                </a:solidFill>
                <a:latin typeface="Segoe UI" panose="020B0502040204020203" pitchFamily="34" charset="0"/>
                <a:cs typeface="Segoe UI" panose="020B0502040204020203" pitchFamily="34" charset="0"/>
              </a:rPr>
              <a:t>Your Role as a Safety Champion</a:t>
            </a:r>
          </a:p>
        </p:txBody>
      </p:sp>
      <p:sp>
        <p:nvSpPr>
          <p:cNvPr id="2" name="Rectangle 1">
            <a:extLst>
              <a:ext uri="{FF2B5EF4-FFF2-40B4-BE49-F238E27FC236}">
                <a16:creationId xmlns:a16="http://schemas.microsoft.com/office/drawing/2014/main" id="{965C9175-6226-B5CC-2506-202D21008981}"/>
              </a:ext>
            </a:extLst>
          </p:cNvPr>
          <p:cNvSpPr/>
          <p:nvPr/>
        </p:nvSpPr>
        <p:spPr>
          <a:xfrm>
            <a:off x="5581013" y="4666372"/>
            <a:ext cx="6323439" cy="157052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0E7C1FAE-9BA7-823E-BE52-024C50A31E72}"/>
              </a:ext>
            </a:extLst>
          </p:cNvPr>
          <p:cNvSpPr txBox="1"/>
          <p:nvPr/>
        </p:nvSpPr>
        <p:spPr>
          <a:xfrm>
            <a:off x="1107982" y="3102618"/>
            <a:ext cx="1204330" cy="369332"/>
          </a:xfrm>
          <a:prstGeom prst="rect">
            <a:avLst/>
          </a:prstGeom>
          <a:noFill/>
        </p:spPr>
        <p:txBody>
          <a:bodyPr wrap="square">
            <a:spAutoFit/>
          </a:bodyPr>
          <a:lstStyle/>
          <a:p>
            <a:r>
              <a:rPr lang="en-US" dirty="0">
                <a:solidFill>
                  <a:srgbClr val="166382"/>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Website</a:t>
            </a:r>
            <a:endParaRPr lang="en-US" dirty="0">
              <a:solidFill>
                <a:srgbClr val="166382"/>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06D0A124-7804-8F1B-78FA-F248B9CDCA33}"/>
              </a:ext>
            </a:extLst>
          </p:cNvPr>
          <p:cNvSpPr txBox="1"/>
          <p:nvPr/>
        </p:nvSpPr>
        <p:spPr>
          <a:xfrm>
            <a:off x="435644" y="5451635"/>
            <a:ext cx="2331650" cy="600164"/>
          </a:xfrm>
          <a:prstGeom prst="rect">
            <a:avLst/>
          </a:prstGeom>
          <a:noFill/>
        </p:spPr>
        <p:txBody>
          <a:bodyPr wrap="square">
            <a:spAutoFit/>
          </a:bodyPr>
          <a:lstStyle/>
          <a:p>
            <a:r>
              <a:rPr lang="en-US" u="sng" dirty="0">
                <a:solidFill>
                  <a:srgbClr val="166382"/>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Community Meeting</a:t>
            </a:r>
            <a:endParaRPr lang="en-US" u="sng" dirty="0">
              <a:solidFill>
                <a:srgbClr val="166382"/>
              </a:solidFill>
              <a:latin typeface="Segoe UI" panose="020B0502040204020203" pitchFamily="34" charset="0"/>
              <a:cs typeface="Segoe UI" panose="020B0502040204020203" pitchFamily="34" charset="0"/>
            </a:endParaRPr>
          </a:p>
          <a:p>
            <a:pPr algn="ctr"/>
            <a:r>
              <a:rPr lang="en-US" sz="1500" dirty="0">
                <a:solidFill>
                  <a:srgbClr val="166382"/>
                </a:solidFill>
                <a:latin typeface="Segoe UI" panose="020B0502040204020203" pitchFamily="34" charset="0"/>
                <a:cs typeface="Segoe UI" panose="020B0502040204020203" pitchFamily="34" charset="0"/>
              </a:rPr>
              <a:t>May 7</a:t>
            </a:r>
            <a:r>
              <a:rPr lang="en-US" sz="1500" baseline="30000" dirty="0">
                <a:solidFill>
                  <a:srgbClr val="166382"/>
                </a:solidFill>
                <a:latin typeface="Segoe UI" panose="020B0502040204020203" pitchFamily="34" charset="0"/>
                <a:cs typeface="Segoe UI" panose="020B0502040204020203" pitchFamily="34" charset="0"/>
              </a:rPr>
              <a:t>th</a:t>
            </a:r>
            <a:r>
              <a:rPr lang="en-US" sz="1500" dirty="0">
                <a:solidFill>
                  <a:srgbClr val="166382"/>
                </a:solidFill>
                <a:latin typeface="Segoe UI" panose="020B0502040204020203" pitchFamily="34" charset="0"/>
                <a:cs typeface="Segoe UI" panose="020B0502040204020203" pitchFamily="34" charset="0"/>
              </a:rPr>
              <a:t> </a:t>
            </a:r>
          </a:p>
        </p:txBody>
      </p:sp>
      <p:sp>
        <p:nvSpPr>
          <p:cNvPr id="20" name="TextBox 19">
            <a:extLst>
              <a:ext uri="{FF2B5EF4-FFF2-40B4-BE49-F238E27FC236}">
                <a16:creationId xmlns:a16="http://schemas.microsoft.com/office/drawing/2014/main" id="{7A76E161-9AFB-6B41-1C2E-548A58DC3D6D}"/>
              </a:ext>
            </a:extLst>
          </p:cNvPr>
          <p:cNvSpPr txBox="1"/>
          <p:nvPr/>
        </p:nvSpPr>
        <p:spPr>
          <a:xfrm>
            <a:off x="2836680" y="3583580"/>
            <a:ext cx="3165894" cy="1754326"/>
          </a:xfrm>
          <a:prstGeom prst="rect">
            <a:avLst/>
          </a:prstGeom>
          <a:noFill/>
        </p:spPr>
        <p:txBody>
          <a:bodyPr wrap="square">
            <a:spAutoFit/>
          </a:bodyPr>
          <a:lstStyle/>
          <a:p>
            <a:pPr>
              <a:buClr>
                <a:srgbClr val="124238"/>
              </a:buClr>
            </a:pPr>
            <a:r>
              <a:rPr lang="en-US" b="1" dirty="0">
                <a:solidFill>
                  <a:srgbClr val="124238"/>
                </a:solidFill>
                <a:latin typeface="Segoe UI" panose="020B0502040204020203" pitchFamily="34" charset="0"/>
                <a:cs typeface="Segoe UI" panose="020B0502040204020203" pitchFamily="34" charset="0"/>
              </a:rPr>
              <a:t>Feedback Opportunities</a:t>
            </a:r>
          </a:p>
          <a:p>
            <a:pPr marL="457200" indent="-457200">
              <a:buClr>
                <a:srgbClr val="124238"/>
              </a:buClr>
              <a:buFont typeface="Arial" panose="020B0604020202020204" pitchFamily="34" charset="0"/>
              <a:buChar char="•"/>
            </a:pPr>
            <a:r>
              <a:rPr lang="en-US" sz="1800" dirty="0">
                <a:solidFill>
                  <a:srgbClr val="124238"/>
                </a:solidFill>
                <a:latin typeface="Segoe UI" panose="020B0502040204020203" pitchFamily="34" charset="0"/>
                <a:cs typeface="Segoe UI" panose="020B0502040204020203" pitchFamily="34" charset="0"/>
              </a:rPr>
              <a:t>Virtual meeting</a:t>
            </a:r>
          </a:p>
          <a:p>
            <a:pPr marL="457200" indent="-457200">
              <a:buClr>
                <a:srgbClr val="124238"/>
              </a:buClr>
              <a:buFont typeface="Arial" panose="020B0604020202020204" pitchFamily="34" charset="0"/>
              <a:buChar char="•"/>
            </a:pPr>
            <a:r>
              <a:rPr lang="en-US" sz="1800" dirty="0">
                <a:solidFill>
                  <a:srgbClr val="124238"/>
                </a:solidFill>
                <a:latin typeface="Segoe UI" panose="020B0502040204020203" pitchFamily="34" charset="0"/>
                <a:cs typeface="Segoe UI" panose="020B0502040204020203" pitchFamily="34" charset="0"/>
              </a:rPr>
              <a:t>Share Concerns</a:t>
            </a:r>
          </a:p>
          <a:p>
            <a:pPr marL="457200" indent="-457200">
              <a:buClr>
                <a:srgbClr val="124238"/>
              </a:buClr>
              <a:buFont typeface="Arial" panose="020B0604020202020204" pitchFamily="34" charset="0"/>
              <a:buChar char="•"/>
            </a:pPr>
            <a:r>
              <a:rPr lang="en-US" dirty="0">
                <a:solidFill>
                  <a:srgbClr val="124238"/>
                </a:solidFill>
                <a:latin typeface="Segoe UI" panose="020B0502040204020203" pitchFamily="34" charset="0"/>
                <a:cs typeface="Segoe UI" panose="020B0502040204020203" pitchFamily="34" charset="0"/>
              </a:rPr>
              <a:t>Ask Questions</a:t>
            </a:r>
            <a:endParaRPr lang="en-US" sz="1800" dirty="0">
              <a:solidFill>
                <a:srgbClr val="124238"/>
              </a:solidFill>
              <a:latin typeface="Segoe UI" panose="020B0502040204020203" pitchFamily="34" charset="0"/>
              <a:cs typeface="Segoe UI" panose="020B0502040204020203" pitchFamily="34" charset="0"/>
            </a:endParaRPr>
          </a:p>
          <a:p>
            <a:pPr marL="457200" indent="-457200">
              <a:buClr>
                <a:srgbClr val="124238"/>
              </a:buClr>
              <a:buFont typeface="Arial" panose="020B0604020202020204" pitchFamily="34" charset="0"/>
              <a:buChar char="•"/>
            </a:pPr>
            <a:r>
              <a:rPr lang="en-US" sz="1800" dirty="0">
                <a:solidFill>
                  <a:srgbClr val="124238"/>
                </a:solidFill>
                <a:latin typeface="Segoe UI" panose="020B0502040204020203" pitchFamily="34" charset="0"/>
                <a:cs typeface="Segoe UI" panose="020B0502040204020203" pitchFamily="34" charset="0"/>
              </a:rPr>
              <a:t>Provide Feedback</a:t>
            </a:r>
          </a:p>
          <a:p>
            <a:pPr marL="457200" indent="-457200">
              <a:buClr>
                <a:srgbClr val="124238"/>
              </a:buClr>
              <a:buFont typeface="Arial" panose="020B0604020202020204" pitchFamily="34" charset="0"/>
              <a:buChar char="•"/>
            </a:pPr>
            <a:r>
              <a:rPr lang="en-US" sz="1800" dirty="0">
                <a:solidFill>
                  <a:srgbClr val="124238"/>
                </a:solidFill>
                <a:latin typeface="Segoe UI" panose="020B0502040204020203" pitchFamily="34" charset="0"/>
                <a:cs typeface="Segoe UI" panose="020B0502040204020203" pitchFamily="34" charset="0"/>
              </a:rPr>
              <a:t>Sign up to stay informed</a:t>
            </a:r>
          </a:p>
        </p:txBody>
      </p:sp>
      <p:pic>
        <p:nvPicPr>
          <p:cNvPr id="5" name="Picture 4" descr="A qr code with black squares&#10;&#10;Description automatically generated">
            <a:extLst>
              <a:ext uri="{FF2B5EF4-FFF2-40B4-BE49-F238E27FC236}">
                <a16:creationId xmlns:a16="http://schemas.microsoft.com/office/drawing/2014/main" id="{4716E178-D281-9BDE-4BAF-6380432C1C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13" y="1176544"/>
            <a:ext cx="1921512" cy="1976239"/>
          </a:xfrm>
          <a:prstGeom prst="rect">
            <a:avLst/>
          </a:prstGeom>
        </p:spPr>
      </p:pic>
      <p:pic>
        <p:nvPicPr>
          <p:cNvPr id="12" name="Picture 11" descr="A qr code with black squares&#10;&#10;Description automatically generated">
            <a:extLst>
              <a:ext uri="{FF2B5EF4-FFF2-40B4-BE49-F238E27FC236}">
                <a16:creationId xmlns:a16="http://schemas.microsoft.com/office/drawing/2014/main" id="{688A0F7B-CE5F-D4D0-C4DB-5EC86CB19C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713" y="3450566"/>
            <a:ext cx="1925192" cy="1925192"/>
          </a:xfrm>
          <a:prstGeom prst="rect">
            <a:avLst/>
          </a:prstGeom>
        </p:spPr>
      </p:pic>
      <p:sp>
        <p:nvSpPr>
          <p:cNvPr id="16" name="TextBox 15">
            <a:extLst>
              <a:ext uri="{FF2B5EF4-FFF2-40B4-BE49-F238E27FC236}">
                <a16:creationId xmlns:a16="http://schemas.microsoft.com/office/drawing/2014/main" id="{1C125B64-B313-054D-985B-25F20658498C}"/>
              </a:ext>
            </a:extLst>
          </p:cNvPr>
          <p:cNvSpPr txBox="1"/>
          <p:nvPr/>
        </p:nvSpPr>
        <p:spPr>
          <a:xfrm>
            <a:off x="6651029" y="863642"/>
            <a:ext cx="5111954" cy="5863144"/>
          </a:xfrm>
          <a:prstGeom prst="rect">
            <a:avLst/>
          </a:prstGeom>
          <a:noFill/>
        </p:spPr>
        <p:txBody>
          <a:bodyPr wrap="square">
            <a:spAutoFit/>
          </a:bodyPr>
          <a:lstStyle/>
          <a:p>
            <a:pPr marL="285750" indent="-285750">
              <a:buClr>
                <a:srgbClr val="124238"/>
              </a:buClr>
              <a:buFont typeface="Wingdings" panose="05000000000000000000" pitchFamily="2" charset="2"/>
              <a:buChar char="§"/>
            </a:pPr>
            <a:r>
              <a:rPr lang="en-US" sz="1700" dirty="0">
                <a:solidFill>
                  <a:srgbClr val="124238"/>
                </a:solidFill>
                <a:latin typeface="Segoe UI" panose="020B0502040204020203" pitchFamily="34" charset="0"/>
                <a:cs typeface="Segoe UI" panose="020B0502040204020203" pitchFamily="34" charset="0"/>
              </a:rPr>
              <a:t>Participate in outreach: Attend future public meetings to provide input and stay informed.</a:t>
            </a:r>
          </a:p>
          <a:p>
            <a:pPr>
              <a:buClr>
                <a:srgbClr val="124238"/>
              </a:buClr>
            </a:pPr>
            <a:endParaRPr lang="en-US" sz="1700" dirty="0">
              <a:solidFill>
                <a:srgbClr val="124238"/>
              </a:solidFill>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en-US" sz="1700" dirty="0">
                <a:solidFill>
                  <a:srgbClr val="124238"/>
                </a:solidFill>
                <a:latin typeface="Segoe UI" panose="020B0502040204020203" pitchFamily="34" charset="0"/>
                <a:cs typeface="Segoe UI" panose="020B0502040204020203" pitchFamily="34" charset="0"/>
              </a:rPr>
              <a:t>Report safety concerns: Share locations with speeding, near-misses, or unsafe crossings so improvements can be prioritized.</a:t>
            </a:r>
          </a:p>
          <a:p>
            <a:endParaRPr lang="en-US" sz="1700" dirty="0">
              <a:solidFill>
                <a:srgbClr val="124238"/>
              </a:solidFill>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en-US" sz="1700" dirty="0">
                <a:solidFill>
                  <a:srgbClr val="124238"/>
                </a:solidFill>
                <a:latin typeface="Segoe UI" panose="020B0502040204020203" pitchFamily="34" charset="0"/>
                <a:cs typeface="Segoe UI" panose="020B0502040204020203" pitchFamily="34" charset="0"/>
              </a:rPr>
              <a:t>Practice safe behavior: Follow speed limits, yield to pedestrians, and encourage responsible driving, biking, and walking.</a:t>
            </a:r>
          </a:p>
          <a:p>
            <a:endParaRPr lang="en-US" sz="1700" dirty="0">
              <a:solidFill>
                <a:srgbClr val="124238"/>
              </a:solidFill>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en-US" sz="1700" dirty="0">
                <a:solidFill>
                  <a:srgbClr val="124238"/>
                </a:solidFill>
                <a:latin typeface="Segoe UI" panose="020B0502040204020203" pitchFamily="34" charset="0"/>
                <a:cs typeface="Segoe UI" panose="020B0502040204020203" pitchFamily="34" charset="0"/>
              </a:rPr>
              <a:t>Partner with local agencies: Schools, businesses, and community groups can help promote education and awareness programs.</a:t>
            </a:r>
          </a:p>
          <a:p>
            <a:endParaRPr lang="en-US" sz="1700" dirty="0">
              <a:solidFill>
                <a:srgbClr val="124238"/>
              </a:solidFill>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en-US" sz="1700" dirty="0">
                <a:solidFill>
                  <a:srgbClr val="124238"/>
                </a:solidFill>
                <a:latin typeface="Segoe UI" panose="020B0502040204020203" pitchFamily="34" charset="0"/>
                <a:cs typeface="Segoe UI" panose="020B0502040204020203" pitchFamily="34" charset="0"/>
              </a:rPr>
              <a:t>Advocate for improvements: Support funding and policies that prioritize safer streets and infrastructure.</a:t>
            </a:r>
          </a:p>
          <a:p>
            <a:endParaRPr lang="en-US" sz="1700" dirty="0">
              <a:solidFill>
                <a:srgbClr val="124238"/>
              </a:solidFill>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
            </a:pPr>
            <a:r>
              <a:rPr lang="en-US" sz="1700" dirty="0">
                <a:solidFill>
                  <a:srgbClr val="124238"/>
                </a:solidFill>
                <a:latin typeface="Segoe UI" panose="020B0502040204020203" pitchFamily="34" charset="0"/>
                <a:cs typeface="Segoe UI" panose="020B0502040204020203" pitchFamily="34" charset="0"/>
              </a:rPr>
              <a:t>Be a role model: Demonstrate safe travel behavior and encourage others to do the same.</a:t>
            </a:r>
          </a:p>
          <a:p>
            <a:endParaRPr lang="en-US" dirty="0">
              <a:solidFill>
                <a:srgbClr val="124238"/>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9187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5048"/>
            <a:ext cx="10515600" cy="1325563"/>
          </a:xfrm>
        </p:spPr>
        <p:txBody>
          <a:bodyPr anchor="ctr">
            <a:normAutofit/>
          </a:bodyPr>
          <a:lstStyle/>
          <a:p>
            <a:r>
              <a:rPr lang="en-US" sz="3600" dirty="0">
                <a:solidFill>
                  <a:srgbClr val="124238"/>
                </a:solidFill>
                <a:latin typeface="Segoe UI" panose="020B0502040204020203" pitchFamily="34" charset="0"/>
                <a:cs typeface="Segoe UI" panose="020B0502040204020203" pitchFamily="34" charset="0"/>
              </a:rPr>
              <a:t>Next Steps</a:t>
            </a:r>
            <a:br>
              <a:rPr lang="en-US" dirty="0">
                <a:solidFill>
                  <a:srgbClr val="124238"/>
                </a:solidFill>
                <a:latin typeface="Segoe UI" panose="020B0502040204020203" pitchFamily="34" charset="0"/>
                <a:cs typeface="Segoe UI" panose="020B0502040204020203" pitchFamily="34" charset="0"/>
              </a:rPr>
            </a:br>
            <a:endParaRPr lang="en-US" dirty="0">
              <a:solidFill>
                <a:srgbClr val="124238"/>
              </a:solidFill>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226842" y="1259841"/>
            <a:ext cx="5586436" cy="3972559"/>
          </a:xfrm>
        </p:spPr>
        <p:txBody>
          <a:bodyPr>
            <a:normAutofit/>
          </a:bodyPr>
          <a:lstStyle/>
          <a:p>
            <a:pPr>
              <a:lnSpc>
                <a:spcPct val="150000"/>
              </a:lnSpc>
              <a:buClr>
                <a:srgbClr val="124238"/>
              </a:buClr>
              <a:buFont typeface="Wingdings" panose="05000000000000000000" pitchFamily="2" charset="2"/>
              <a:buChar char="§"/>
            </a:pPr>
            <a:r>
              <a:rPr lang="en-US" sz="2400" dirty="0">
                <a:solidFill>
                  <a:srgbClr val="124238"/>
                </a:solidFill>
                <a:latin typeface="Segoe UI" panose="020B0502040204020203" pitchFamily="34" charset="0"/>
                <a:cs typeface="Segoe UI" panose="020B0502040204020203" pitchFamily="34" charset="0"/>
              </a:rPr>
              <a:t>Finalize Safety Projects.</a:t>
            </a:r>
          </a:p>
          <a:p>
            <a:pPr>
              <a:lnSpc>
                <a:spcPct val="100000"/>
              </a:lnSpc>
              <a:buClr>
                <a:srgbClr val="124238"/>
              </a:buClr>
              <a:buFont typeface="Wingdings" panose="05000000000000000000" pitchFamily="2" charset="2"/>
              <a:buChar char="§"/>
            </a:pPr>
            <a:r>
              <a:rPr lang="en-US" sz="2400" dirty="0">
                <a:solidFill>
                  <a:srgbClr val="124238"/>
                </a:solidFill>
                <a:latin typeface="Segoe UI" panose="020B0502040204020203" pitchFamily="34" charset="0"/>
                <a:cs typeface="Segoe UI" panose="020B0502040204020203" pitchFamily="34" charset="0"/>
              </a:rPr>
              <a:t>Conduct fourth round of Stakeholder and Community meetings to gather additional feedback and comments.</a:t>
            </a:r>
          </a:p>
          <a:p>
            <a:pPr>
              <a:lnSpc>
                <a:spcPct val="100000"/>
              </a:lnSpc>
              <a:buClr>
                <a:srgbClr val="124238"/>
              </a:buClr>
              <a:buFont typeface="Wingdings" panose="05000000000000000000" pitchFamily="2" charset="2"/>
              <a:buChar char="§"/>
            </a:pPr>
            <a:endParaRPr lang="en-US" sz="2400" dirty="0">
              <a:solidFill>
                <a:srgbClr val="124238"/>
              </a:solidFill>
              <a:latin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a:xfrm>
            <a:off x="8610600" y="6356350"/>
            <a:ext cx="2743200" cy="365125"/>
          </a:xfrm>
        </p:spPr>
        <p:txBody>
          <a:bodyPr anchor="ctr">
            <a:normAutofit/>
          </a:bodyPr>
          <a:lstStyle/>
          <a:p>
            <a:pPr>
              <a:spcAft>
                <a:spcPts val="600"/>
              </a:spcAft>
            </a:pPr>
            <a:fld id="{0184A79C-86BA-4374-9AE3-3A0010382100}" type="slidenum">
              <a:rPr lang="en-US" smtClean="0">
                <a:solidFill>
                  <a:prstClr val="black">
                    <a:tint val="75000"/>
                  </a:prstClr>
                </a:solidFill>
              </a:rPr>
              <a:pPr>
                <a:spcAft>
                  <a:spcPts val="600"/>
                </a:spcAft>
              </a:pPr>
              <a:t>25</a:t>
            </a:fld>
            <a:endParaRPr lang="en-US" dirty="0">
              <a:solidFill>
                <a:prstClr val="black">
                  <a:tint val="75000"/>
                </a:prstClr>
              </a:solidFill>
            </a:endParaRPr>
          </a:p>
        </p:txBody>
      </p:sp>
      <p:pic>
        <p:nvPicPr>
          <p:cNvPr id="12" name="Picture 11">
            <a:extLst>
              <a:ext uri="{FF2B5EF4-FFF2-40B4-BE49-F238E27FC236}">
                <a16:creationId xmlns:a16="http://schemas.microsoft.com/office/drawing/2014/main" id="{DA7FFF54-4EE9-9B23-AFD5-D6458C1E99E5}"/>
              </a:ext>
            </a:extLst>
          </p:cNvPr>
          <p:cNvPicPr>
            <a:picLocks noChangeAspect="1"/>
          </p:cNvPicPr>
          <p:nvPr/>
        </p:nvPicPr>
        <p:blipFill>
          <a:blip r:embed="rId2"/>
          <a:stretch>
            <a:fillRect/>
          </a:stretch>
        </p:blipFill>
        <p:spPr>
          <a:xfrm>
            <a:off x="5967436" y="1259841"/>
            <a:ext cx="5684520" cy="3789680"/>
          </a:xfrm>
          <a:prstGeom prst="rect">
            <a:avLst/>
          </a:prstGeom>
        </p:spPr>
      </p:pic>
    </p:spTree>
    <p:extLst>
      <p:ext uri="{BB962C8B-B14F-4D97-AF65-F5344CB8AC3E}">
        <p14:creationId xmlns:p14="http://schemas.microsoft.com/office/powerpoint/2010/main" val="2538992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srcRect t="7536" b="753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926401"/>
            <a:ext cx="12192000" cy="3355378"/>
          </a:xfrm>
          <a:prstGeom prst="rect">
            <a:avLst/>
          </a:prstGeom>
          <a:solidFill>
            <a:srgbClr val="333A3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640"/>
              </a:solidFill>
            </a:endParaRPr>
          </a:p>
        </p:txBody>
      </p:sp>
      <p:sp>
        <p:nvSpPr>
          <p:cNvPr id="21" name="Title 1"/>
          <p:cNvSpPr txBox="1">
            <a:spLocks/>
          </p:cNvSpPr>
          <p:nvPr/>
        </p:nvSpPr>
        <p:spPr>
          <a:xfrm>
            <a:off x="0" y="1979069"/>
            <a:ext cx="12192000" cy="330271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0" kern="1200">
                <a:solidFill>
                  <a:srgbClr val="236621"/>
                </a:solidFill>
                <a:latin typeface="Lato" panose="020F0502020204030203" pitchFamily="34" charset="0"/>
                <a:ea typeface="+mj-ea"/>
                <a:cs typeface="+mj-cs"/>
              </a:defRPr>
            </a:lvl1pPr>
          </a:lstStyle>
          <a:p>
            <a:r>
              <a:rPr lang="en-US" sz="6600" b="1" dirty="0">
                <a:solidFill>
                  <a:prstClr val="white"/>
                </a:solidFill>
                <a:latin typeface="Segoe UI" panose="020B0502040204020203" pitchFamily="34" charset="0"/>
                <a:cs typeface="Segoe UI" panose="020B0502040204020203" pitchFamily="34" charset="0"/>
              </a:rPr>
              <a:t>Discussion/Questions</a:t>
            </a:r>
          </a:p>
        </p:txBody>
      </p:sp>
      <p:sp>
        <p:nvSpPr>
          <p:cNvPr id="3" name="Slide Number Placeholder 2"/>
          <p:cNvSpPr>
            <a:spLocks noGrp="1"/>
          </p:cNvSpPr>
          <p:nvPr>
            <p:ph type="sldNum" sz="quarter" idx="12"/>
          </p:nvPr>
        </p:nvSpPr>
        <p:spPr/>
        <p:txBody>
          <a:bodyPr/>
          <a:lstStyle/>
          <a:p>
            <a:fld id="{0184A79C-86BA-4374-9AE3-3A0010382100}"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1253157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srcRect t="7536" b="753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926401"/>
            <a:ext cx="12192000" cy="3355378"/>
          </a:xfrm>
          <a:prstGeom prst="rect">
            <a:avLst/>
          </a:prstGeom>
          <a:solidFill>
            <a:srgbClr val="333A3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640"/>
              </a:solidFill>
            </a:endParaRPr>
          </a:p>
        </p:txBody>
      </p:sp>
      <p:sp>
        <p:nvSpPr>
          <p:cNvPr id="21" name="Title 1"/>
          <p:cNvSpPr txBox="1">
            <a:spLocks/>
          </p:cNvSpPr>
          <p:nvPr/>
        </p:nvSpPr>
        <p:spPr>
          <a:xfrm>
            <a:off x="0" y="1979069"/>
            <a:ext cx="12192000" cy="330271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0" kern="1200">
                <a:solidFill>
                  <a:srgbClr val="236621"/>
                </a:solidFill>
                <a:latin typeface="Lato" panose="020F0502020204030203" pitchFamily="34" charset="0"/>
                <a:ea typeface="+mj-ea"/>
                <a:cs typeface="+mj-cs"/>
              </a:defRPr>
            </a:lvl1pPr>
          </a:lstStyle>
          <a:p>
            <a:r>
              <a:rPr lang="en-US" sz="6600" b="1" dirty="0">
                <a:solidFill>
                  <a:prstClr val="white"/>
                </a:solidFill>
                <a:latin typeface="Segoe UI" panose="020B0502040204020203" pitchFamily="34" charset="0"/>
                <a:cs typeface="Segoe UI" panose="020B0502040204020203" pitchFamily="34" charset="0"/>
              </a:rPr>
              <a:t>Thank you!</a:t>
            </a:r>
          </a:p>
        </p:txBody>
      </p:sp>
      <p:sp>
        <p:nvSpPr>
          <p:cNvPr id="3" name="Slide Number Placeholder 2"/>
          <p:cNvSpPr>
            <a:spLocks noGrp="1"/>
          </p:cNvSpPr>
          <p:nvPr>
            <p:ph type="sldNum" sz="quarter" idx="12"/>
          </p:nvPr>
        </p:nvSpPr>
        <p:spPr/>
        <p:txBody>
          <a:bodyPr/>
          <a:lstStyle/>
          <a:p>
            <a:fld id="{0184A79C-86BA-4374-9AE3-3A0010382100}"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1065773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85" y="79606"/>
            <a:ext cx="10515600" cy="1325563"/>
          </a:xfrm>
        </p:spPr>
        <p:txBody>
          <a:bodyPr anchor="ctr">
            <a:normAutofit/>
          </a:bodyPr>
          <a:lstStyle/>
          <a:p>
            <a:r>
              <a:rPr lang="en-US" dirty="0">
                <a:solidFill>
                  <a:srgbClr val="124238"/>
                </a:solidFill>
                <a:latin typeface="Segoe UI" panose="020B0502040204020203" pitchFamily="34" charset="0"/>
                <a:cs typeface="Segoe UI" panose="020B0502040204020203" pitchFamily="34" charset="0"/>
              </a:rPr>
              <a:t>Agenda</a:t>
            </a:r>
          </a:p>
        </p:txBody>
      </p:sp>
      <p:sp>
        <p:nvSpPr>
          <p:cNvPr id="8" name="Content Placeholder 2"/>
          <p:cNvSpPr>
            <a:spLocks noGrp="1"/>
          </p:cNvSpPr>
          <p:nvPr>
            <p:ph sz="half" idx="1"/>
          </p:nvPr>
        </p:nvSpPr>
        <p:spPr>
          <a:xfrm>
            <a:off x="382384" y="1288791"/>
            <a:ext cx="6536001" cy="4351338"/>
          </a:xfrm>
        </p:spPr>
        <p:txBody>
          <a:bodyPr>
            <a:normAutofit fontScale="92500" lnSpcReduction="20000"/>
          </a:bodyPr>
          <a:lstStyle/>
          <a:p>
            <a:pPr>
              <a:lnSpc>
                <a:spcPct val="110000"/>
              </a:lnSpc>
              <a:buClr>
                <a:srgbClr val="124238"/>
              </a:buClr>
              <a:buFont typeface="Wingdings" panose="05000000000000000000" pitchFamily="2" charset="2"/>
              <a:buChar char="§"/>
            </a:pPr>
            <a:r>
              <a:rPr lang="en-US" sz="2600" dirty="0">
                <a:solidFill>
                  <a:srgbClr val="124238"/>
                </a:solidFill>
                <a:latin typeface="Segoe UI" panose="020B0502040204020203" pitchFamily="34" charset="0"/>
                <a:cs typeface="Segoe UI" panose="020B0502040204020203" pitchFamily="34" charset="0"/>
              </a:rPr>
              <a:t>What is a Pleasanton Transportation Safety Action Plan (PTSAP) </a:t>
            </a:r>
          </a:p>
          <a:p>
            <a:pPr>
              <a:buClr>
                <a:srgbClr val="124238"/>
              </a:buClr>
              <a:buFont typeface="Wingdings" panose="05000000000000000000" pitchFamily="2" charset="2"/>
              <a:buChar char="§"/>
            </a:pPr>
            <a:r>
              <a:rPr lang="en-US" sz="2600" dirty="0">
                <a:solidFill>
                  <a:srgbClr val="124238"/>
                </a:solidFill>
                <a:latin typeface="Segoe UI" panose="020B0502040204020203" pitchFamily="34" charset="0"/>
                <a:cs typeface="Segoe UI" panose="020B0502040204020203" pitchFamily="34" charset="0"/>
              </a:rPr>
              <a:t>PTSAP Process</a:t>
            </a:r>
          </a:p>
          <a:p>
            <a:pPr>
              <a:buClr>
                <a:srgbClr val="124238"/>
              </a:buClr>
              <a:buFont typeface="Wingdings" panose="05000000000000000000" pitchFamily="2" charset="2"/>
              <a:buChar char="§"/>
            </a:pPr>
            <a:r>
              <a:rPr lang="en-US" sz="2600" dirty="0">
                <a:solidFill>
                  <a:srgbClr val="124238"/>
                </a:solidFill>
                <a:latin typeface="Segoe UI" panose="020B0502040204020203" pitchFamily="34" charset="0"/>
                <a:cs typeface="Segoe UI" panose="020B0502040204020203" pitchFamily="34" charset="0"/>
              </a:rPr>
              <a:t>Collision Analysis Findings </a:t>
            </a:r>
          </a:p>
          <a:p>
            <a:pPr>
              <a:buClr>
                <a:srgbClr val="124238"/>
              </a:buClr>
              <a:buFont typeface="Wingdings" panose="05000000000000000000" pitchFamily="2" charset="2"/>
              <a:buChar char="§"/>
            </a:pPr>
            <a:r>
              <a:rPr lang="en-US" sz="2600" dirty="0">
                <a:solidFill>
                  <a:srgbClr val="124238"/>
                </a:solidFill>
                <a:latin typeface="Segoe UI" panose="020B0502040204020203" pitchFamily="34" charset="0"/>
                <a:cs typeface="Segoe UI" panose="020B0502040204020203" pitchFamily="34" charset="0"/>
              </a:rPr>
              <a:t>High Injury Network &amp; Focused Corridors</a:t>
            </a:r>
          </a:p>
          <a:p>
            <a:pPr>
              <a:buClr>
                <a:srgbClr val="124238"/>
              </a:buClr>
              <a:buFont typeface="Wingdings" panose="05000000000000000000" pitchFamily="2" charset="2"/>
              <a:buChar char="§"/>
            </a:pPr>
            <a:r>
              <a:rPr lang="en-US" sz="2600" dirty="0">
                <a:solidFill>
                  <a:srgbClr val="124238"/>
                </a:solidFill>
                <a:latin typeface="Segoe UI" panose="020B0502040204020203" pitchFamily="34" charset="0"/>
                <a:cs typeface="Segoe UI" panose="020B0502040204020203" pitchFamily="34" charset="0"/>
              </a:rPr>
              <a:t>Response through Interactive Map</a:t>
            </a:r>
          </a:p>
          <a:p>
            <a:pPr>
              <a:buClr>
                <a:srgbClr val="124238"/>
              </a:buClr>
              <a:buFont typeface="Wingdings" panose="05000000000000000000" pitchFamily="2" charset="2"/>
              <a:buChar char="§"/>
            </a:pPr>
            <a:r>
              <a:rPr lang="en-US" sz="2600" dirty="0">
                <a:solidFill>
                  <a:srgbClr val="124238"/>
                </a:solidFill>
                <a:latin typeface="Segoe UI" panose="020B0502040204020203" pitchFamily="34" charset="0"/>
                <a:cs typeface="Segoe UI" panose="020B0502040204020203" pitchFamily="34" charset="0"/>
              </a:rPr>
              <a:t>Safety Countermeasures</a:t>
            </a:r>
          </a:p>
          <a:p>
            <a:pPr>
              <a:buClr>
                <a:srgbClr val="124238"/>
              </a:buClr>
              <a:buFont typeface="Wingdings" panose="05000000000000000000" pitchFamily="2" charset="2"/>
              <a:buChar char="§"/>
            </a:pPr>
            <a:r>
              <a:rPr lang="en-US" sz="2600" dirty="0">
                <a:solidFill>
                  <a:srgbClr val="124238"/>
                </a:solidFill>
                <a:latin typeface="Segoe UI" panose="020B0502040204020203" pitchFamily="34" charset="0"/>
                <a:cs typeface="Segoe UI" panose="020B0502040204020203" pitchFamily="34" charset="0"/>
              </a:rPr>
              <a:t>Safety Projects</a:t>
            </a:r>
          </a:p>
          <a:p>
            <a:pPr>
              <a:buClr>
                <a:srgbClr val="124238"/>
              </a:buClr>
              <a:buFont typeface="Wingdings" panose="05000000000000000000" pitchFamily="2" charset="2"/>
              <a:buChar char="§"/>
            </a:pPr>
            <a:r>
              <a:rPr lang="en-US" sz="2600" dirty="0">
                <a:solidFill>
                  <a:srgbClr val="124238"/>
                </a:solidFill>
                <a:latin typeface="Segoe UI" panose="020B0502040204020203" pitchFamily="34" charset="0"/>
                <a:cs typeface="Segoe UI" panose="020B0502040204020203" pitchFamily="34" charset="0"/>
              </a:rPr>
              <a:t>Your Role as a Safety Champion</a:t>
            </a:r>
          </a:p>
          <a:p>
            <a:pPr>
              <a:buClr>
                <a:srgbClr val="124238"/>
              </a:buClr>
              <a:buFont typeface="Wingdings" panose="05000000000000000000" pitchFamily="2" charset="2"/>
              <a:buChar char="§"/>
            </a:pPr>
            <a:r>
              <a:rPr lang="en-US" sz="2600" dirty="0">
                <a:solidFill>
                  <a:srgbClr val="124238"/>
                </a:solidFill>
                <a:latin typeface="Segoe UI" panose="020B0502040204020203" pitchFamily="34" charset="0"/>
                <a:cs typeface="Segoe UI" panose="020B0502040204020203" pitchFamily="34" charset="0"/>
              </a:rPr>
              <a:t>Next Steps</a:t>
            </a:r>
          </a:p>
          <a:p>
            <a:pPr>
              <a:buClr>
                <a:srgbClr val="124238"/>
              </a:buClr>
              <a:buFont typeface="Wingdings" panose="05000000000000000000" pitchFamily="2" charset="2"/>
              <a:buChar char="§"/>
            </a:pPr>
            <a:r>
              <a:rPr lang="en-US" sz="2600" dirty="0">
                <a:solidFill>
                  <a:srgbClr val="124238"/>
                </a:solidFill>
                <a:latin typeface="Segoe UI" panose="020B0502040204020203" pitchFamily="34" charset="0"/>
                <a:cs typeface="Segoe UI" panose="020B0502040204020203" pitchFamily="34" charset="0"/>
              </a:rPr>
              <a:t>Discussion/Questions</a:t>
            </a:r>
          </a:p>
          <a:p>
            <a:endParaRPr lang="en-US" sz="26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286" r="5286"/>
          <a:stretch/>
        </p:blipFill>
        <p:spPr bwMode="auto">
          <a:xfrm>
            <a:off x="7309292" y="1405169"/>
            <a:ext cx="4394740" cy="3690559"/>
          </a:xfrm>
          <a:prstGeom prst="rect">
            <a:avLst/>
          </a:prstGeom>
          <a:solidFill>
            <a:srgbClr val="FFFFFF"/>
          </a:solidFill>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a:xfrm>
            <a:off x="8610600" y="6356350"/>
            <a:ext cx="2743200" cy="365125"/>
          </a:xfrm>
        </p:spPr>
        <p:txBody>
          <a:bodyPr anchor="ctr">
            <a:normAutofit/>
          </a:bodyPr>
          <a:lstStyle/>
          <a:p>
            <a:pPr>
              <a:spcAft>
                <a:spcPts val="600"/>
              </a:spcAft>
            </a:pPr>
            <a:fld id="{0184A79C-86BA-4374-9AE3-3A0010382100}" type="slidenum">
              <a:rPr lang="en-US" smtClean="0"/>
              <a:pPr>
                <a:spcAft>
                  <a:spcPts val="600"/>
                </a:spcAft>
              </a:pPr>
              <a:t>3</a:t>
            </a:fld>
            <a:endParaRPr lang="en-US" dirty="0"/>
          </a:p>
        </p:txBody>
      </p:sp>
    </p:spTree>
    <p:extLst>
      <p:ext uri="{BB962C8B-B14F-4D97-AF65-F5344CB8AC3E}">
        <p14:creationId xmlns:p14="http://schemas.microsoft.com/office/powerpoint/2010/main" val="1297072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06" y="318"/>
            <a:ext cx="11247119" cy="1325563"/>
          </a:xfrm>
        </p:spPr>
        <p:txBody>
          <a:bodyPr anchor="ctr">
            <a:normAutofit/>
          </a:bodyPr>
          <a:lstStyle/>
          <a:p>
            <a:r>
              <a:rPr lang="en-US" sz="4000" dirty="0">
                <a:solidFill>
                  <a:srgbClr val="124238"/>
                </a:solidFill>
                <a:latin typeface="Segoe UI" panose="020B0502040204020203" pitchFamily="34" charset="0"/>
                <a:cs typeface="Segoe UI" panose="020B0502040204020203" pitchFamily="34" charset="0"/>
              </a:rPr>
              <a:t>What is a Pleasanton Transportation Safety Action Plan (PTSAP)?</a:t>
            </a:r>
          </a:p>
        </p:txBody>
      </p:sp>
      <p:sp>
        <p:nvSpPr>
          <p:cNvPr id="11" name="Content Placeholder 2"/>
          <p:cNvSpPr>
            <a:spLocks noGrp="1"/>
          </p:cNvSpPr>
          <p:nvPr>
            <p:ph sz="half" idx="1"/>
          </p:nvPr>
        </p:nvSpPr>
        <p:spPr>
          <a:xfrm>
            <a:off x="266006" y="2016171"/>
            <a:ext cx="5652655" cy="4705304"/>
          </a:xfrm>
        </p:spPr>
        <p:txBody>
          <a:bodyPr>
            <a:noAutofit/>
          </a:bodyPr>
          <a:lstStyle/>
          <a:p>
            <a:pPr marL="0" indent="0">
              <a:buNone/>
            </a:pPr>
            <a:r>
              <a:rPr lang="en-US" sz="1300" b="1" dirty="0">
                <a:solidFill>
                  <a:srgbClr val="124238"/>
                </a:solidFill>
                <a:latin typeface="Segoe UI" panose="020B0502040204020203" pitchFamily="34" charset="0"/>
                <a:cs typeface="Segoe UI" panose="020B0502040204020203" pitchFamily="34" charset="0"/>
              </a:rPr>
              <a:t>Guiding Principles</a:t>
            </a:r>
            <a:r>
              <a:rPr lang="en-US" sz="1300" dirty="0">
                <a:solidFill>
                  <a:srgbClr val="124238"/>
                </a:solidFill>
                <a:latin typeface="Segoe UI" panose="020B0502040204020203" pitchFamily="34" charset="0"/>
                <a:cs typeface="Segoe UI" panose="020B0502040204020203" pitchFamily="34" charset="0"/>
              </a:rPr>
              <a:t>:</a:t>
            </a:r>
          </a:p>
          <a:p>
            <a:pPr>
              <a:buClr>
                <a:srgbClr val="124238"/>
              </a:buClr>
              <a:buFont typeface="Wingdings" panose="05000000000000000000" pitchFamily="2" charset="2"/>
              <a:buChar char="§"/>
            </a:pPr>
            <a:r>
              <a:rPr lang="en-US" sz="1300" b="1" dirty="0">
                <a:solidFill>
                  <a:srgbClr val="124238"/>
                </a:solidFill>
                <a:latin typeface="Segoe UI" panose="020B0502040204020203" pitchFamily="34" charset="0"/>
                <a:cs typeface="Segoe UI" panose="020B0502040204020203" pitchFamily="34" charset="0"/>
              </a:rPr>
              <a:t>Prioritize human life</a:t>
            </a:r>
            <a:r>
              <a:rPr lang="en-US" sz="1300" dirty="0">
                <a:solidFill>
                  <a:srgbClr val="124238"/>
                </a:solidFill>
                <a:latin typeface="Segoe UI" panose="020B0502040204020203" pitchFamily="34" charset="0"/>
                <a:cs typeface="Segoe UI" panose="020B0502040204020203" pitchFamily="34" charset="0"/>
              </a:rPr>
              <a:t> over speed, convenience, or property in all street design decisions;</a:t>
            </a:r>
          </a:p>
          <a:p>
            <a:pPr>
              <a:buClr>
                <a:srgbClr val="124238"/>
              </a:buClr>
              <a:buFont typeface="Wingdings" panose="05000000000000000000" pitchFamily="2" charset="2"/>
              <a:buChar char="§"/>
            </a:pPr>
            <a:r>
              <a:rPr lang="en-US" sz="1300" b="1" dirty="0">
                <a:solidFill>
                  <a:srgbClr val="124238"/>
                </a:solidFill>
                <a:latin typeface="Segoe UI" panose="020B0502040204020203" pitchFamily="34" charset="0"/>
                <a:cs typeface="Segoe UI" panose="020B0502040204020203" pitchFamily="34" charset="0"/>
              </a:rPr>
              <a:t>Recognize traffic deaths and severe injuries as preventable; </a:t>
            </a:r>
          </a:p>
          <a:p>
            <a:pPr>
              <a:buClr>
                <a:srgbClr val="124238"/>
              </a:buClr>
              <a:buFont typeface="Wingdings" panose="05000000000000000000" pitchFamily="2" charset="2"/>
              <a:buChar char="§"/>
            </a:pPr>
            <a:r>
              <a:rPr lang="en-US" sz="1300" b="1" dirty="0">
                <a:solidFill>
                  <a:srgbClr val="124238"/>
                </a:solidFill>
                <a:latin typeface="Segoe UI" panose="020B0502040204020203" pitchFamily="34" charset="0"/>
                <a:cs typeface="Segoe UI" panose="020B0502040204020203" pitchFamily="34" charset="0"/>
              </a:rPr>
              <a:t>Design roadways to account for human error;</a:t>
            </a:r>
            <a:endParaRPr lang="en-US" sz="1300" dirty="0">
              <a:solidFill>
                <a:srgbClr val="124238"/>
              </a:solidFill>
              <a:latin typeface="Segoe UI" panose="020B0502040204020203" pitchFamily="34" charset="0"/>
              <a:cs typeface="Segoe UI" panose="020B0502040204020203" pitchFamily="34" charset="0"/>
            </a:endParaRPr>
          </a:p>
          <a:p>
            <a:pPr>
              <a:buClr>
                <a:srgbClr val="124238"/>
              </a:buClr>
              <a:buFont typeface="Wingdings" panose="05000000000000000000" pitchFamily="2" charset="2"/>
              <a:buChar char="§"/>
            </a:pPr>
            <a:r>
              <a:rPr lang="en-US" sz="1300" b="1" dirty="0">
                <a:solidFill>
                  <a:srgbClr val="124238"/>
                </a:solidFill>
                <a:latin typeface="Segoe UI" panose="020B0502040204020203" pitchFamily="34" charset="0"/>
                <a:cs typeface="Segoe UI" panose="020B0502040204020203" pitchFamily="34" charset="0"/>
              </a:rPr>
              <a:t>Promote slower speeds </a:t>
            </a:r>
            <a:r>
              <a:rPr lang="en-US" sz="1300" dirty="0">
                <a:solidFill>
                  <a:srgbClr val="124238"/>
                </a:solidFill>
                <a:latin typeface="Segoe UI" panose="020B0502040204020203" pitchFamily="34" charset="0"/>
                <a:cs typeface="Segoe UI" panose="020B0502040204020203" pitchFamily="34" charset="0"/>
              </a:rPr>
              <a:t>to create safer roadways for all users;</a:t>
            </a:r>
          </a:p>
          <a:p>
            <a:pPr>
              <a:buClr>
                <a:srgbClr val="124238"/>
              </a:buClr>
              <a:buFont typeface="Wingdings" panose="05000000000000000000" pitchFamily="2" charset="2"/>
              <a:buChar char="§"/>
            </a:pPr>
            <a:r>
              <a:rPr lang="en-US" sz="1300" b="1" dirty="0">
                <a:solidFill>
                  <a:srgbClr val="124238"/>
                </a:solidFill>
                <a:latin typeface="Segoe UI" panose="020B0502040204020203" pitchFamily="34" charset="0"/>
                <a:cs typeface="Segoe UI" panose="020B0502040204020203" pitchFamily="34" charset="0"/>
              </a:rPr>
              <a:t>Expand safe transportation options </a:t>
            </a:r>
            <a:r>
              <a:rPr lang="en-US" sz="1300" dirty="0">
                <a:solidFill>
                  <a:srgbClr val="124238"/>
                </a:solidFill>
                <a:latin typeface="Segoe UI" panose="020B0502040204020203" pitchFamily="34" charset="0"/>
                <a:cs typeface="Segoe UI" panose="020B0502040204020203" pitchFamily="34" charset="0"/>
              </a:rPr>
              <a:t>for walking, biking, and motorcyclists;</a:t>
            </a:r>
          </a:p>
          <a:p>
            <a:pPr>
              <a:buClr>
                <a:srgbClr val="124238"/>
              </a:buClr>
              <a:buFont typeface="Wingdings" panose="05000000000000000000" pitchFamily="2" charset="2"/>
              <a:buChar char="§"/>
            </a:pPr>
            <a:r>
              <a:rPr lang="en-US" sz="1300" b="1" dirty="0">
                <a:solidFill>
                  <a:srgbClr val="124238"/>
                </a:solidFill>
                <a:latin typeface="Segoe UI" panose="020B0502040204020203" pitchFamily="34" charset="0"/>
                <a:cs typeface="Segoe UI" panose="020B0502040204020203" pitchFamily="34" charset="0"/>
              </a:rPr>
              <a:t>Address collision risks proactively and reactively </a:t>
            </a:r>
            <a:r>
              <a:rPr lang="en-US" sz="1300" dirty="0">
                <a:solidFill>
                  <a:srgbClr val="124238"/>
                </a:solidFill>
                <a:latin typeface="Segoe UI" panose="020B0502040204020203" pitchFamily="34" charset="0"/>
                <a:cs typeface="Segoe UI" panose="020B0502040204020203" pitchFamily="34" charset="0"/>
              </a:rPr>
              <a:t>using both data and risk assessments;</a:t>
            </a:r>
          </a:p>
          <a:p>
            <a:pPr>
              <a:buClr>
                <a:srgbClr val="124238"/>
              </a:buClr>
              <a:buFont typeface="Wingdings" panose="05000000000000000000" pitchFamily="2" charset="2"/>
              <a:buChar char="§"/>
            </a:pPr>
            <a:r>
              <a:rPr lang="en-US" sz="1300" b="1" dirty="0">
                <a:solidFill>
                  <a:srgbClr val="124238"/>
                </a:solidFill>
                <a:latin typeface="Segoe UI" panose="020B0502040204020203" pitchFamily="34" charset="0"/>
                <a:cs typeface="Segoe UI" panose="020B0502040204020203" pitchFamily="34" charset="0"/>
              </a:rPr>
              <a:t>Advance roadway safety equitably</a:t>
            </a:r>
            <a:r>
              <a:rPr lang="en-US" sz="1300" dirty="0">
                <a:solidFill>
                  <a:srgbClr val="124238"/>
                </a:solidFill>
                <a:latin typeface="Segoe UI" panose="020B0502040204020203" pitchFamily="34" charset="0"/>
                <a:cs typeface="Segoe UI" panose="020B0502040204020203" pitchFamily="34" charset="0"/>
              </a:rPr>
              <a:t> using data-driven strategies and enforcement;</a:t>
            </a:r>
          </a:p>
          <a:p>
            <a:pPr>
              <a:buClr>
                <a:srgbClr val="124238"/>
              </a:buClr>
              <a:buFont typeface="Wingdings" panose="05000000000000000000" pitchFamily="2" charset="2"/>
              <a:buChar char="§"/>
            </a:pPr>
            <a:r>
              <a:rPr lang="en-US" sz="1300" b="1" dirty="0">
                <a:solidFill>
                  <a:srgbClr val="124238"/>
                </a:solidFill>
                <a:latin typeface="Segoe UI" panose="020B0502040204020203" pitchFamily="34" charset="0"/>
                <a:cs typeface="Segoe UI" panose="020B0502040204020203" pitchFamily="34" charset="0"/>
              </a:rPr>
              <a:t>Implement proven and innovative strategies</a:t>
            </a:r>
            <a:r>
              <a:rPr lang="en-US" sz="1300" dirty="0">
                <a:solidFill>
                  <a:srgbClr val="124238"/>
                </a:solidFill>
                <a:latin typeface="Segoe UI" panose="020B0502040204020203" pitchFamily="34" charset="0"/>
                <a:cs typeface="Segoe UI" panose="020B0502040204020203" pitchFamily="34" charset="0"/>
              </a:rPr>
              <a:t>, with ongoing monitoring and clear public communication;</a:t>
            </a:r>
            <a:r>
              <a:rPr lang="en-US" sz="1200" dirty="0">
                <a:solidFill>
                  <a:srgbClr val="124238"/>
                </a:solidFill>
                <a:latin typeface="Segoe UI" panose="020B0502040204020203" pitchFamily="34" charset="0"/>
                <a:cs typeface="Segoe UI" panose="020B0502040204020203" pitchFamily="34" charset="0"/>
              </a:rPr>
              <a:t> </a:t>
            </a:r>
          </a:p>
          <a:p>
            <a:pPr>
              <a:buClr>
                <a:srgbClr val="124238"/>
              </a:buClr>
              <a:buFont typeface="Wingdings" panose="05000000000000000000" pitchFamily="2" charset="2"/>
              <a:buChar char="§"/>
            </a:pPr>
            <a:r>
              <a:rPr lang="en-US" sz="1300" b="1" dirty="0">
                <a:solidFill>
                  <a:srgbClr val="124238"/>
                </a:solidFill>
                <a:latin typeface="Segoe UI" panose="020B0502040204020203" pitchFamily="34" charset="0"/>
                <a:cs typeface="Segoe UI" panose="020B0502040204020203" pitchFamily="34" charset="0"/>
              </a:rPr>
              <a:t>Ultimate goal to eliminate all traffic-related fatalities and serious injuries</a:t>
            </a:r>
            <a:r>
              <a:rPr lang="en-US" sz="1300" dirty="0">
                <a:solidFill>
                  <a:srgbClr val="124238"/>
                </a:solidFill>
                <a:latin typeface="Segoe UI" panose="020B0502040204020203" pitchFamily="34" charset="0"/>
                <a:cs typeface="Segoe UI" panose="020B0502040204020203" pitchFamily="34" charset="0"/>
              </a:rPr>
              <a:t>, with a commitment to making roads, vehicles, and traffic systems as safe as possible for all users. </a:t>
            </a:r>
          </a:p>
          <a:p>
            <a:pPr>
              <a:buClr>
                <a:srgbClr val="3B3B3B"/>
              </a:buClr>
              <a:buFont typeface="Wingdings" panose="05000000000000000000" pitchFamily="2" charset="2"/>
              <a:buChar char="§"/>
            </a:pPr>
            <a:endParaRPr lang="en-US" sz="1300" dirty="0">
              <a:solidFill>
                <a:srgbClr val="3B3B3B"/>
              </a:solidFill>
              <a:latin typeface="Segoe UI" panose="020B0502040204020203" pitchFamily="34" charset="0"/>
              <a:cs typeface="Segoe UI" panose="020B0502040204020203"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9862" r="9862"/>
          <a:stretch/>
        </p:blipFill>
        <p:spPr bwMode="auto">
          <a:xfrm>
            <a:off x="6172200" y="2005012"/>
            <a:ext cx="5181600" cy="4351338"/>
          </a:xfrm>
          <a:prstGeom prst="rect">
            <a:avLst/>
          </a:prstGeom>
          <a:solidFill>
            <a:srgbClr val="FFFFFF"/>
          </a:solidFill>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a:xfrm>
            <a:off x="8610600" y="6356350"/>
            <a:ext cx="2743200" cy="365125"/>
          </a:xfrm>
        </p:spPr>
        <p:txBody>
          <a:bodyPr anchor="ctr">
            <a:normAutofit/>
          </a:bodyPr>
          <a:lstStyle/>
          <a:p>
            <a:pPr>
              <a:spcAft>
                <a:spcPts val="600"/>
              </a:spcAft>
            </a:pPr>
            <a:fld id="{0184A79C-86BA-4374-9AE3-3A0010382100}" type="slidenum">
              <a:rPr lang="en-US" smtClean="0">
                <a:solidFill>
                  <a:prstClr val="black">
                    <a:tint val="75000"/>
                  </a:prstClr>
                </a:solidFill>
              </a:rPr>
              <a:pPr>
                <a:spcAft>
                  <a:spcPts val="600"/>
                </a:spcAft>
              </a:pPr>
              <a:t>4</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0CA692E8-4DCE-C295-3254-6E408B3810C9}"/>
              </a:ext>
            </a:extLst>
          </p:cNvPr>
          <p:cNvSpPr txBox="1"/>
          <p:nvPr/>
        </p:nvSpPr>
        <p:spPr>
          <a:xfrm>
            <a:off x="266006" y="1220009"/>
            <a:ext cx="11087794" cy="646331"/>
          </a:xfrm>
          <a:prstGeom prst="rect">
            <a:avLst/>
          </a:prstGeom>
          <a:noFill/>
        </p:spPr>
        <p:txBody>
          <a:bodyPr wrap="square">
            <a:spAutoFit/>
          </a:bodyPr>
          <a:lstStyle/>
          <a:p>
            <a:pPr marL="0" indent="0">
              <a:buNone/>
            </a:pPr>
            <a:r>
              <a:rPr lang="en-US" dirty="0">
                <a:solidFill>
                  <a:srgbClr val="124238"/>
                </a:solidFill>
                <a:latin typeface="Segoe UI" panose="020B0502040204020203" pitchFamily="34" charset="0"/>
                <a:cs typeface="Segoe UI" panose="020B0502040204020203" pitchFamily="34" charset="0"/>
              </a:rPr>
              <a:t>The City of Pleasanton </a:t>
            </a:r>
            <a:r>
              <a:rPr lang="en-US" sz="1800" dirty="0">
                <a:solidFill>
                  <a:srgbClr val="124238"/>
                </a:solidFill>
                <a:latin typeface="Segoe UI" panose="020B0502040204020203" pitchFamily="34" charset="0"/>
                <a:cs typeface="Segoe UI" panose="020B0502040204020203" pitchFamily="34" charset="0"/>
              </a:rPr>
              <a:t>is developing a PTSAP, funded by the U.S. Department of Transportation (USDOT) Safe Streets and Roads for All (SS4A) grant program, to improve safety on roadway network.</a:t>
            </a:r>
          </a:p>
        </p:txBody>
      </p:sp>
    </p:spTree>
    <p:extLst>
      <p:ext uri="{BB962C8B-B14F-4D97-AF65-F5344CB8AC3E}">
        <p14:creationId xmlns:p14="http://schemas.microsoft.com/office/powerpoint/2010/main" val="1827916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84A79C-86BA-4374-9AE3-3A0010382100}" type="slidenum">
              <a:rPr lang="en-US" smtClean="0"/>
              <a:t>5</a:t>
            </a:fld>
            <a:endParaRPr lang="en-US" dirty="0"/>
          </a:p>
        </p:txBody>
      </p:sp>
      <p:sp>
        <p:nvSpPr>
          <p:cNvPr id="16" name="Freeform 15"/>
          <p:cNvSpPr/>
          <p:nvPr/>
        </p:nvSpPr>
        <p:spPr>
          <a:xfrm>
            <a:off x="8125869" y="2529042"/>
            <a:ext cx="1677761" cy="1006657"/>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rgbClr val="166382"/>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Develop Safety Countermeasures</a:t>
            </a:r>
          </a:p>
        </p:txBody>
      </p:sp>
      <p:grpSp>
        <p:nvGrpSpPr>
          <p:cNvPr id="11" name="Group 10"/>
          <p:cNvGrpSpPr/>
          <p:nvPr/>
        </p:nvGrpSpPr>
        <p:grpSpPr>
          <a:xfrm>
            <a:off x="1982028" y="2525370"/>
            <a:ext cx="7795672" cy="2674335"/>
            <a:chOff x="677909" y="2303025"/>
            <a:chExt cx="9363540" cy="3212197"/>
          </a:xfrm>
          <a:solidFill>
            <a:srgbClr val="166382"/>
          </a:solidFill>
        </p:grpSpPr>
        <p:sp>
          <p:nvSpPr>
            <p:cNvPr id="17" name="Freeform 16"/>
            <p:cNvSpPr/>
            <p:nvPr/>
          </p:nvSpPr>
          <p:spPr>
            <a:xfrm>
              <a:off x="677909" y="2303025"/>
              <a:ext cx="1984047"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kern="12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Data Collection</a:t>
              </a:r>
            </a:p>
            <a:p>
              <a:pPr lvl="0" algn="ctr" defTabSz="711200">
                <a:lnSpc>
                  <a:spcPct val="90000"/>
                </a:lnSpc>
                <a:spcBef>
                  <a:spcPct val="0"/>
                </a:spcBef>
                <a:spcAft>
                  <a:spcPct val="35000"/>
                </a:spcAft>
              </a:pPr>
              <a:r>
                <a:rPr lang="en-US" sz="13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5 years </a:t>
              </a:r>
            </a:p>
            <a:p>
              <a:pPr algn="ctr" defTabSz="711200">
                <a:lnSpc>
                  <a:spcPct val="90000"/>
                </a:lnSpc>
                <a:spcBef>
                  <a:spcPct val="0"/>
                </a:spcBef>
                <a:spcAft>
                  <a:spcPct val="35000"/>
                </a:spcAft>
              </a:pPr>
              <a:r>
                <a:rPr lang="en-US" sz="13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(2020-2024)</a:t>
              </a:r>
              <a:endParaRPr lang="en-US" sz="1300" kern="12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8" name="Freeform 17"/>
            <p:cNvSpPr/>
            <p:nvPr/>
          </p:nvSpPr>
          <p:spPr>
            <a:xfrm>
              <a:off x="3204231" y="2306931"/>
              <a:ext cx="1984046"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Collision Trend Analysis/Need Analysis</a:t>
              </a:r>
            </a:p>
          </p:txBody>
        </p:sp>
        <p:sp>
          <p:nvSpPr>
            <p:cNvPr id="19" name="Freeform 18"/>
            <p:cNvSpPr/>
            <p:nvPr/>
          </p:nvSpPr>
          <p:spPr>
            <a:xfrm>
              <a:off x="5644609" y="2306931"/>
              <a:ext cx="1984046"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Identification of High-Risk Network</a:t>
              </a:r>
            </a:p>
          </p:txBody>
        </p:sp>
        <p:sp>
          <p:nvSpPr>
            <p:cNvPr id="21" name="Freeform 20"/>
            <p:cNvSpPr/>
            <p:nvPr/>
          </p:nvSpPr>
          <p:spPr>
            <a:xfrm>
              <a:off x="8057403" y="4324794"/>
              <a:ext cx="1984046" cy="119042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Integrate Plan </a:t>
              </a:r>
            </a:p>
            <a:p>
              <a:pPr lvl="0" algn="ctr" defTabSz="711200">
                <a:lnSpc>
                  <a:spcPct val="90000"/>
                </a:lnSpc>
                <a:spcBef>
                  <a:spcPct val="0"/>
                </a:spcBef>
                <a:spcAft>
                  <a:spcPct val="35000"/>
                </a:spcAft>
              </a:pPr>
              <a:r>
                <a:rPr lang="en-US" sz="13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&amp; Prioritize Improvements </a:t>
              </a:r>
              <a:endParaRPr lang="en-US" sz="13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22" name="Freeform 21"/>
            <p:cNvSpPr/>
            <p:nvPr/>
          </p:nvSpPr>
          <p:spPr>
            <a:xfrm>
              <a:off x="5644609" y="4324794"/>
              <a:ext cx="1984043" cy="1190426"/>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Draft Plan</a:t>
              </a:r>
            </a:p>
          </p:txBody>
        </p:sp>
        <p:sp>
          <p:nvSpPr>
            <p:cNvPr id="23" name="Freeform 22"/>
            <p:cNvSpPr/>
            <p:nvPr/>
          </p:nvSpPr>
          <p:spPr>
            <a:xfrm>
              <a:off x="3206676" y="4324793"/>
              <a:ext cx="1974906" cy="1141471"/>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gr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PTSAP Final </a:t>
              </a:r>
            </a:p>
          </p:txBody>
        </p:sp>
        <p:sp>
          <p:nvSpPr>
            <p:cNvPr id="25" name="Right Arrow 24"/>
            <p:cNvSpPr/>
            <p:nvPr/>
          </p:nvSpPr>
          <p:spPr>
            <a:xfrm>
              <a:off x="2540130" y="2595857"/>
              <a:ext cx="871870" cy="612575"/>
            </a:xfrm>
            <a:prstGeom prst="rightArrow">
              <a:avLst/>
            </a:prstGeom>
            <a:solidFill>
              <a:srgbClr val="A395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p:cNvSpPr/>
            <p:nvPr/>
          </p:nvSpPr>
          <p:spPr>
            <a:xfrm>
              <a:off x="4980508" y="2595857"/>
              <a:ext cx="871870" cy="612575"/>
            </a:xfrm>
            <a:prstGeom prst="rightArrow">
              <a:avLst/>
            </a:prstGeom>
            <a:solidFill>
              <a:srgbClr val="A395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p:cNvSpPr/>
            <p:nvPr/>
          </p:nvSpPr>
          <p:spPr>
            <a:xfrm>
              <a:off x="7420886" y="2595857"/>
              <a:ext cx="871870" cy="612575"/>
            </a:xfrm>
            <a:prstGeom prst="rightArrow">
              <a:avLst/>
            </a:prstGeom>
            <a:solidFill>
              <a:srgbClr val="A395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27"/>
            <p:cNvSpPr/>
            <p:nvPr/>
          </p:nvSpPr>
          <p:spPr>
            <a:xfrm rot="5400000">
              <a:off x="8533000" y="3591878"/>
              <a:ext cx="1062356" cy="612575"/>
            </a:xfrm>
            <a:prstGeom prst="rightArrow">
              <a:avLst/>
            </a:prstGeom>
            <a:solidFill>
              <a:srgbClr val="A395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p:cNvSpPr/>
            <p:nvPr/>
          </p:nvSpPr>
          <p:spPr>
            <a:xfrm rot="10800000">
              <a:off x="7406328" y="4613719"/>
              <a:ext cx="814563" cy="612575"/>
            </a:xfrm>
            <a:prstGeom prst="rightArrow">
              <a:avLst/>
            </a:prstGeom>
            <a:solidFill>
              <a:srgbClr val="A395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rot="10800000">
              <a:off x="4794381" y="4622057"/>
              <a:ext cx="939540" cy="612575"/>
            </a:xfrm>
            <a:prstGeom prst="rightArrow">
              <a:avLst/>
            </a:prstGeom>
            <a:solidFill>
              <a:srgbClr val="A395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reeform 12"/>
          <p:cNvSpPr/>
          <p:nvPr/>
        </p:nvSpPr>
        <p:spPr>
          <a:xfrm>
            <a:off x="1695848" y="1986009"/>
            <a:ext cx="8643403" cy="3457575"/>
          </a:xfrm>
          <a:custGeom>
            <a:avLst/>
            <a:gdLst>
              <a:gd name="connsiteX0" fmla="*/ 0 w 8858250"/>
              <a:gd name="connsiteY0" fmla="*/ 0 h 3514725"/>
              <a:gd name="connsiteX1" fmla="*/ 8858250 w 8858250"/>
              <a:gd name="connsiteY1" fmla="*/ 0 h 3514725"/>
              <a:gd name="connsiteX2" fmla="*/ 8858250 w 8858250"/>
              <a:gd name="connsiteY2" fmla="*/ 3457575 h 3514725"/>
              <a:gd name="connsiteX3" fmla="*/ 4524375 w 8858250"/>
              <a:gd name="connsiteY3" fmla="*/ 3457575 h 3514725"/>
              <a:gd name="connsiteX4" fmla="*/ 4524375 w 8858250"/>
              <a:gd name="connsiteY4" fmla="*/ 3514725 h 3514725"/>
              <a:gd name="connsiteX5" fmla="*/ 4524375 w 8858250"/>
              <a:gd name="connsiteY5" fmla="*/ 3514725 h 3514725"/>
              <a:gd name="connsiteX6" fmla="*/ 4524375 w 8858250"/>
              <a:gd name="connsiteY6" fmla="*/ 3457575 h 3514725"/>
              <a:gd name="connsiteX0" fmla="*/ 0 w 8858250"/>
              <a:gd name="connsiteY0" fmla="*/ 0 h 3514725"/>
              <a:gd name="connsiteX1" fmla="*/ 8858250 w 8858250"/>
              <a:gd name="connsiteY1" fmla="*/ 0 h 3514725"/>
              <a:gd name="connsiteX2" fmla="*/ 8858250 w 8858250"/>
              <a:gd name="connsiteY2" fmla="*/ 3457575 h 3514725"/>
              <a:gd name="connsiteX3" fmla="*/ 4524375 w 8858250"/>
              <a:gd name="connsiteY3" fmla="*/ 3457575 h 3514725"/>
              <a:gd name="connsiteX4" fmla="*/ 4524375 w 8858250"/>
              <a:gd name="connsiteY4" fmla="*/ 3514725 h 3514725"/>
              <a:gd name="connsiteX5" fmla="*/ 4524375 w 8858250"/>
              <a:gd name="connsiteY5" fmla="*/ 3457575 h 3514725"/>
              <a:gd name="connsiteX0" fmla="*/ 0 w 8858250"/>
              <a:gd name="connsiteY0" fmla="*/ 0 h 3457575"/>
              <a:gd name="connsiteX1" fmla="*/ 8858250 w 8858250"/>
              <a:gd name="connsiteY1" fmla="*/ 0 h 3457575"/>
              <a:gd name="connsiteX2" fmla="*/ 8858250 w 8858250"/>
              <a:gd name="connsiteY2" fmla="*/ 3457575 h 3457575"/>
              <a:gd name="connsiteX3" fmla="*/ 4524375 w 8858250"/>
              <a:gd name="connsiteY3" fmla="*/ 3457575 h 3457575"/>
              <a:gd name="connsiteX4" fmla="*/ 4524375 w 8858250"/>
              <a:gd name="connsiteY4" fmla="*/ 3457575 h 345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250" h="3457575">
                <a:moveTo>
                  <a:pt x="0" y="0"/>
                </a:moveTo>
                <a:lnTo>
                  <a:pt x="8858250" y="0"/>
                </a:lnTo>
                <a:lnTo>
                  <a:pt x="8858250" y="3457575"/>
                </a:lnTo>
                <a:lnTo>
                  <a:pt x="4524375" y="3457575"/>
                </a:lnTo>
                <a:lnTo>
                  <a:pt x="4524375" y="3457575"/>
                </a:lnTo>
              </a:path>
            </a:pathLst>
          </a:custGeom>
          <a:noFill/>
          <a:ln w="38100" cap="rnd">
            <a:solidFill>
              <a:schemeClr val="bg1">
                <a:lumMod val="75000"/>
                <a:alpha val="75000"/>
              </a:schemeClr>
            </a:solidFill>
            <a:headEnd type="oval" w="med" len="me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6986558" y="1054209"/>
            <a:ext cx="1904565" cy="720414"/>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rgbClr val="166382"/>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Stakeholder &amp; Community Input</a:t>
            </a:r>
          </a:p>
        </p:txBody>
      </p:sp>
      <p:sp>
        <p:nvSpPr>
          <p:cNvPr id="33" name="Freeform 32"/>
          <p:cNvSpPr/>
          <p:nvPr/>
        </p:nvSpPr>
        <p:spPr>
          <a:xfrm>
            <a:off x="10559680" y="3352654"/>
            <a:ext cx="1601929" cy="852588"/>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rgbClr val="166382"/>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algn="ctr" defTabSz="711200">
              <a:lnSpc>
                <a:spcPct val="90000"/>
              </a:lnSpc>
              <a:spcBef>
                <a:spcPct val="0"/>
              </a:spcBef>
              <a:spcAft>
                <a:spcPct val="35000"/>
              </a:spcAft>
            </a:pPr>
            <a:r>
              <a:rPr lang="en-US" sz="13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Stakeholder Input</a:t>
            </a:r>
            <a:endParaRPr lang="en-US" sz="1600" kern="1200" dirty="0">
              <a:effectLst>
                <a:outerShdw blurRad="38100" dist="38100" dir="2700000" algn="tl">
                  <a:srgbClr val="000000">
                    <a:alpha val="43137"/>
                  </a:srgbClr>
                </a:outerShdw>
              </a:effectLst>
            </a:endParaRPr>
          </a:p>
        </p:txBody>
      </p:sp>
      <p:cxnSp>
        <p:nvCxnSpPr>
          <p:cNvPr id="36" name="Straight Connector 35"/>
          <p:cNvCxnSpPr>
            <a:cxnSpLocks/>
          </p:cNvCxnSpPr>
          <p:nvPr/>
        </p:nvCxnSpPr>
        <p:spPr>
          <a:xfrm>
            <a:off x="9093661" y="3756619"/>
            <a:ext cx="1379441" cy="0"/>
          </a:xfrm>
          <a:prstGeom prst="line">
            <a:avLst/>
          </a:prstGeom>
          <a:ln w="38100">
            <a:solidFill>
              <a:srgbClr val="333A3E"/>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087368" y="3585974"/>
            <a:ext cx="1644220" cy="600164"/>
          </a:xfrm>
          <a:prstGeom prst="rect">
            <a:avLst/>
          </a:prstGeom>
          <a:noFill/>
        </p:spPr>
        <p:txBody>
          <a:bodyPr wrap="square" rtlCol="0">
            <a:spAutoFit/>
          </a:bodyPr>
          <a:lstStyle/>
          <a:p>
            <a:pPr algn="ctr"/>
            <a:r>
              <a:rPr lang="en-US" sz="1100" dirty="0">
                <a:latin typeface="Segoe UI" panose="020B0502040204020203" pitchFamily="34" charset="0"/>
                <a:cs typeface="Segoe UI" panose="020B0502040204020203" pitchFamily="34" charset="0"/>
              </a:rPr>
              <a:t>Only Killed &amp; Severe Injury Collisions</a:t>
            </a:r>
          </a:p>
          <a:p>
            <a:pPr algn="ctr"/>
            <a:endParaRPr lang="en-US" sz="1100" dirty="0"/>
          </a:p>
        </p:txBody>
      </p:sp>
      <p:sp>
        <p:nvSpPr>
          <p:cNvPr id="34" name="TextBox 33"/>
          <p:cNvSpPr txBox="1"/>
          <p:nvPr/>
        </p:nvSpPr>
        <p:spPr>
          <a:xfrm>
            <a:off x="6061190" y="3563505"/>
            <a:ext cx="1877651" cy="430887"/>
          </a:xfrm>
          <a:prstGeom prst="rect">
            <a:avLst/>
          </a:prstGeom>
          <a:noFill/>
        </p:spPr>
        <p:txBody>
          <a:bodyPr wrap="square" rtlCol="0">
            <a:spAutoFit/>
          </a:bodyPr>
          <a:lstStyle/>
          <a:p>
            <a:pPr algn="ctr"/>
            <a:r>
              <a:rPr lang="en-US" sz="1100" dirty="0">
                <a:latin typeface="Segoe UI" panose="020B0502040204020203" pitchFamily="34" charset="0"/>
                <a:cs typeface="Segoe UI" panose="020B0502040204020203" pitchFamily="34" charset="0"/>
              </a:rPr>
              <a:t>Highest number of fatal and severe injury collisions</a:t>
            </a:r>
          </a:p>
        </p:txBody>
      </p:sp>
      <p:cxnSp>
        <p:nvCxnSpPr>
          <p:cNvPr id="12" name="Straight Connector 11"/>
          <p:cNvCxnSpPr>
            <a:cxnSpLocks/>
          </p:cNvCxnSpPr>
          <p:nvPr/>
        </p:nvCxnSpPr>
        <p:spPr>
          <a:xfrm flipV="1">
            <a:off x="7938841" y="1882387"/>
            <a:ext cx="0" cy="972573"/>
          </a:xfrm>
          <a:prstGeom prst="line">
            <a:avLst/>
          </a:prstGeom>
          <a:ln w="38100">
            <a:solidFill>
              <a:srgbClr val="333A3E"/>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970636" y="4853364"/>
            <a:ext cx="4681" cy="611161"/>
          </a:xfrm>
          <a:prstGeom prst="line">
            <a:avLst/>
          </a:prstGeom>
          <a:ln w="38100">
            <a:solidFill>
              <a:srgbClr val="333A3E"/>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a:off x="4909478" y="5158944"/>
            <a:ext cx="0" cy="284640"/>
          </a:xfrm>
          <a:prstGeom prst="line">
            <a:avLst/>
          </a:prstGeom>
          <a:ln w="38100">
            <a:solidFill>
              <a:srgbClr val="333A3E"/>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6" name="Right Arrow 24">
            <a:extLst>
              <a:ext uri="{FF2B5EF4-FFF2-40B4-BE49-F238E27FC236}">
                <a16:creationId xmlns:a16="http://schemas.microsoft.com/office/drawing/2014/main" id="{CB973336-07FE-57ED-4438-FB261E190DEB}"/>
              </a:ext>
            </a:extLst>
          </p:cNvPr>
          <p:cNvSpPr/>
          <p:nvPr/>
        </p:nvSpPr>
        <p:spPr>
          <a:xfrm>
            <a:off x="1500679" y="2769169"/>
            <a:ext cx="725881" cy="510003"/>
          </a:xfrm>
          <a:prstGeom prst="rightArrow">
            <a:avLst/>
          </a:prstGeom>
          <a:solidFill>
            <a:srgbClr val="A3956A"/>
          </a:solidFill>
          <a:ln>
            <a:solidFill>
              <a:srgbClr val="A3956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7" name="Group 6"/>
          <p:cNvGrpSpPr/>
          <p:nvPr/>
        </p:nvGrpSpPr>
        <p:grpSpPr>
          <a:xfrm>
            <a:off x="546246" y="1882387"/>
            <a:ext cx="1078450" cy="1703841"/>
            <a:chOff x="77030" y="1807539"/>
            <a:chExt cx="944754" cy="1492615"/>
          </a:xfrm>
          <a:solidFill>
            <a:srgbClr val="166382"/>
          </a:solidFill>
        </p:grpSpPr>
        <p:cxnSp>
          <p:nvCxnSpPr>
            <p:cNvPr id="38" name="Straight Connector 37"/>
            <p:cNvCxnSpPr>
              <a:cxnSpLocks/>
            </p:cNvCxnSpPr>
            <p:nvPr/>
          </p:nvCxnSpPr>
          <p:spPr>
            <a:xfrm flipV="1">
              <a:off x="556414" y="1807539"/>
              <a:ext cx="0" cy="533906"/>
            </a:xfrm>
            <a:prstGeom prst="line">
              <a:avLst/>
            </a:prstGeom>
            <a:grpFill/>
            <a:ln w="38100">
              <a:solidFill>
                <a:srgbClr val="333A3E"/>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7030" y="2355400"/>
              <a:ext cx="944754" cy="944754"/>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latin typeface="Segoe UI" panose="020B0502040204020203" pitchFamily="34" charset="0"/>
                  <a:cs typeface="Segoe UI" panose="020B0502040204020203" pitchFamily="34" charset="0"/>
                </a:rPr>
                <a:t>Project Kick-off</a:t>
              </a:r>
            </a:p>
          </p:txBody>
        </p:sp>
      </p:grpSp>
      <p:sp>
        <p:nvSpPr>
          <p:cNvPr id="41" name="Freeform 31">
            <a:extLst>
              <a:ext uri="{FF2B5EF4-FFF2-40B4-BE49-F238E27FC236}">
                <a16:creationId xmlns:a16="http://schemas.microsoft.com/office/drawing/2014/main" id="{C7CBF149-9C1B-039A-540A-082FDB1B4846}"/>
              </a:ext>
            </a:extLst>
          </p:cNvPr>
          <p:cNvSpPr/>
          <p:nvPr/>
        </p:nvSpPr>
        <p:spPr>
          <a:xfrm>
            <a:off x="7111424" y="5597230"/>
            <a:ext cx="1904565" cy="720414"/>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rgbClr val="166382"/>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Stakeholder  &amp; Community Input</a:t>
            </a:r>
          </a:p>
        </p:txBody>
      </p:sp>
      <p:sp>
        <p:nvSpPr>
          <p:cNvPr id="46" name="Freeform 31">
            <a:extLst>
              <a:ext uri="{FF2B5EF4-FFF2-40B4-BE49-F238E27FC236}">
                <a16:creationId xmlns:a16="http://schemas.microsoft.com/office/drawing/2014/main" id="{D6F65A8F-9C34-04D6-A4B6-98C78FBD871C}"/>
              </a:ext>
            </a:extLst>
          </p:cNvPr>
          <p:cNvSpPr/>
          <p:nvPr/>
        </p:nvSpPr>
        <p:spPr>
          <a:xfrm>
            <a:off x="3957195" y="5566596"/>
            <a:ext cx="1904565" cy="720414"/>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rgbClr val="166382"/>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City Council Adoption</a:t>
            </a:r>
          </a:p>
        </p:txBody>
      </p:sp>
      <p:sp>
        <p:nvSpPr>
          <p:cNvPr id="48" name="Title 1">
            <a:extLst>
              <a:ext uri="{FF2B5EF4-FFF2-40B4-BE49-F238E27FC236}">
                <a16:creationId xmlns:a16="http://schemas.microsoft.com/office/drawing/2014/main" id="{6EC32945-D398-0580-4361-77C617CF9DD0}"/>
              </a:ext>
            </a:extLst>
          </p:cNvPr>
          <p:cNvSpPr>
            <a:spLocks noGrp="1"/>
          </p:cNvSpPr>
          <p:nvPr>
            <p:ph type="title"/>
          </p:nvPr>
        </p:nvSpPr>
        <p:spPr>
          <a:xfrm>
            <a:off x="306383" y="150154"/>
            <a:ext cx="10515600" cy="1325563"/>
          </a:xfrm>
        </p:spPr>
        <p:txBody>
          <a:bodyPr anchor="ctr">
            <a:normAutofit/>
          </a:bodyPr>
          <a:lstStyle/>
          <a:p>
            <a:r>
              <a:rPr lang="en-US" dirty="0">
                <a:solidFill>
                  <a:srgbClr val="124238"/>
                </a:solidFill>
                <a:latin typeface="Segoe UI" panose="020B0502040204020203" pitchFamily="34" charset="0"/>
                <a:cs typeface="Segoe UI" panose="020B0502040204020203" pitchFamily="34" charset="0"/>
              </a:rPr>
              <a:t>PTSAP Process</a:t>
            </a:r>
          </a:p>
        </p:txBody>
      </p:sp>
      <p:sp>
        <p:nvSpPr>
          <p:cNvPr id="58" name="TextBox 57">
            <a:extLst>
              <a:ext uri="{FF2B5EF4-FFF2-40B4-BE49-F238E27FC236}">
                <a16:creationId xmlns:a16="http://schemas.microsoft.com/office/drawing/2014/main" id="{F31020BB-306B-84D9-B0D0-BF59A3B6F54A}"/>
              </a:ext>
            </a:extLst>
          </p:cNvPr>
          <p:cNvSpPr txBox="1"/>
          <p:nvPr/>
        </p:nvSpPr>
        <p:spPr>
          <a:xfrm>
            <a:off x="10387549" y="4505895"/>
            <a:ext cx="1877651" cy="261610"/>
          </a:xfrm>
          <a:prstGeom prst="rect">
            <a:avLst/>
          </a:prstGeom>
          <a:noFill/>
        </p:spPr>
        <p:txBody>
          <a:bodyPr wrap="square" rtlCol="0">
            <a:spAutoFit/>
          </a:bodyPr>
          <a:lstStyle/>
          <a:p>
            <a:pPr algn="ctr"/>
            <a:r>
              <a:rPr lang="en-US" sz="1100" dirty="0">
                <a:latin typeface="Segoe UI" panose="020B0502040204020203" pitchFamily="34" charset="0"/>
                <a:cs typeface="Segoe UI" panose="020B0502040204020203" pitchFamily="34" charset="0"/>
              </a:rPr>
              <a:t>We are here in the process</a:t>
            </a:r>
          </a:p>
        </p:txBody>
      </p:sp>
      <p:sp>
        <p:nvSpPr>
          <p:cNvPr id="40" name="Star: 5 Points 54">
            <a:extLst>
              <a:ext uri="{FF2B5EF4-FFF2-40B4-BE49-F238E27FC236}">
                <a16:creationId xmlns:a16="http://schemas.microsoft.com/office/drawing/2014/main" id="{119C4CBA-97DF-3F9A-95D0-5F899D43347C}"/>
              </a:ext>
            </a:extLst>
          </p:cNvPr>
          <p:cNvSpPr/>
          <p:nvPr/>
        </p:nvSpPr>
        <p:spPr>
          <a:xfrm>
            <a:off x="11215384" y="4247561"/>
            <a:ext cx="276831" cy="253340"/>
          </a:xfrm>
          <a:prstGeom prst="star5">
            <a:avLst/>
          </a:prstGeom>
          <a:solidFill>
            <a:srgbClr val="FFC000"/>
          </a:solid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Freeform 31">
            <a:extLst>
              <a:ext uri="{FF2B5EF4-FFF2-40B4-BE49-F238E27FC236}">
                <a16:creationId xmlns:a16="http://schemas.microsoft.com/office/drawing/2014/main" id="{303D081A-35A0-80EA-03E7-C0048EA5EE5B}"/>
              </a:ext>
            </a:extLst>
          </p:cNvPr>
          <p:cNvSpPr/>
          <p:nvPr/>
        </p:nvSpPr>
        <p:spPr>
          <a:xfrm>
            <a:off x="617398" y="1437734"/>
            <a:ext cx="1078450" cy="360207"/>
          </a:xfrm>
          <a:custGeom>
            <a:avLst/>
            <a:gdLst>
              <a:gd name="connsiteX0" fmla="*/ 0 w 2330452"/>
              <a:gd name="connsiteY0" fmla="*/ 233050 h 1398271"/>
              <a:gd name="connsiteX1" fmla="*/ 233050 w 2330452"/>
              <a:gd name="connsiteY1" fmla="*/ 0 h 1398271"/>
              <a:gd name="connsiteX2" fmla="*/ 2097402 w 2330452"/>
              <a:gd name="connsiteY2" fmla="*/ 0 h 1398271"/>
              <a:gd name="connsiteX3" fmla="*/ 2330452 w 2330452"/>
              <a:gd name="connsiteY3" fmla="*/ 233050 h 1398271"/>
              <a:gd name="connsiteX4" fmla="*/ 2330452 w 2330452"/>
              <a:gd name="connsiteY4" fmla="*/ 1165221 h 1398271"/>
              <a:gd name="connsiteX5" fmla="*/ 2097402 w 2330452"/>
              <a:gd name="connsiteY5" fmla="*/ 1398271 h 1398271"/>
              <a:gd name="connsiteX6" fmla="*/ 233050 w 2330452"/>
              <a:gd name="connsiteY6" fmla="*/ 1398271 h 1398271"/>
              <a:gd name="connsiteX7" fmla="*/ 0 w 2330452"/>
              <a:gd name="connsiteY7" fmla="*/ 1165221 h 1398271"/>
              <a:gd name="connsiteX8" fmla="*/ 0 w 2330452"/>
              <a:gd name="connsiteY8" fmla="*/ 233050 h 139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452" h="1398271">
                <a:moveTo>
                  <a:pt x="0" y="233050"/>
                </a:moveTo>
                <a:cubicBezTo>
                  <a:pt x="0" y="104340"/>
                  <a:pt x="104340" y="0"/>
                  <a:pt x="233050" y="0"/>
                </a:cubicBezTo>
                <a:lnTo>
                  <a:pt x="2097402" y="0"/>
                </a:lnTo>
                <a:cubicBezTo>
                  <a:pt x="2226112" y="0"/>
                  <a:pt x="2330452" y="104340"/>
                  <a:pt x="2330452" y="233050"/>
                </a:cubicBezTo>
                <a:lnTo>
                  <a:pt x="2330452" y="1165221"/>
                </a:lnTo>
                <a:cubicBezTo>
                  <a:pt x="2330452" y="1293931"/>
                  <a:pt x="2226112" y="1398271"/>
                  <a:pt x="2097402" y="1398271"/>
                </a:cubicBezTo>
                <a:lnTo>
                  <a:pt x="233050" y="1398271"/>
                </a:lnTo>
                <a:cubicBezTo>
                  <a:pt x="104340" y="1398271"/>
                  <a:pt x="0" y="1293931"/>
                  <a:pt x="0" y="1165221"/>
                </a:cubicBezTo>
                <a:lnTo>
                  <a:pt x="0" y="233050"/>
                </a:lnTo>
                <a:close/>
              </a:path>
            </a:pathLst>
          </a:custGeom>
          <a:solidFill>
            <a:srgbClr val="166382"/>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050" tIns="182050" rIns="182050" bIns="182050" numCol="1" spcCol="1270" anchor="ctr" anchorCtr="0">
            <a:noAutofit/>
          </a:bodyPr>
          <a:lstStyle/>
          <a:p>
            <a:pPr lvl="0" algn="ctr" defTabSz="711200">
              <a:lnSpc>
                <a:spcPct val="90000"/>
              </a:lnSpc>
              <a:spcBef>
                <a:spcPct val="0"/>
              </a:spcBef>
              <a:spcAft>
                <a:spcPct val="35000"/>
              </a:spcAft>
            </a:pPr>
            <a:r>
              <a:rPr lang="en-US" sz="1300" kern="1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July 2025</a:t>
            </a:r>
          </a:p>
        </p:txBody>
      </p:sp>
    </p:spTree>
    <p:extLst>
      <p:ext uri="{BB962C8B-B14F-4D97-AF65-F5344CB8AC3E}">
        <p14:creationId xmlns:p14="http://schemas.microsoft.com/office/powerpoint/2010/main" val="371393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2" y="-91440"/>
            <a:ext cx="11622405" cy="1325563"/>
          </a:xfrm>
        </p:spPr>
        <p:txBody>
          <a:bodyPr>
            <a:normAutofit/>
          </a:bodyPr>
          <a:lstStyle/>
          <a:p>
            <a:r>
              <a:rPr lang="en-US" sz="3600" dirty="0">
                <a:solidFill>
                  <a:srgbClr val="124238"/>
                </a:solidFill>
                <a:latin typeface="Segoe UI" panose="020B0502040204020203" pitchFamily="34" charset="0"/>
                <a:cs typeface="Segoe UI" panose="020B0502040204020203" pitchFamily="34" charset="0"/>
              </a:rPr>
              <a:t>Collision Analysis Findings (2020–2024) </a:t>
            </a:r>
          </a:p>
        </p:txBody>
      </p:sp>
      <p:sp>
        <p:nvSpPr>
          <p:cNvPr id="7" name="Slide Number Placeholder 6"/>
          <p:cNvSpPr>
            <a:spLocks noGrp="1"/>
          </p:cNvSpPr>
          <p:nvPr>
            <p:ph type="sldNum" sz="quarter" idx="12"/>
          </p:nvPr>
        </p:nvSpPr>
        <p:spPr/>
        <p:txBody>
          <a:bodyPr/>
          <a:lstStyle/>
          <a:p>
            <a:fld id="{0184A79C-86BA-4374-9AE3-3A0010382100}" type="slidenum">
              <a:rPr lang="en-US" smtClean="0"/>
              <a:t>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15187050"/>
              </p:ext>
            </p:extLst>
          </p:nvPr>
        </p:nvGraphicFramePr>
        <p:xfrm>
          <a:off x="258399" y="1107877"/>
          <a:ext cx="3774677" cy="1936895"/>
        </p:xfrm>
        <a:graphic>
          <a:graphicData uri="http://schemas.openxmlformats.org/drawingml/2006/table">
            <a:tbl>
              <a:tblPr firstRow="1" lastRow="1">
                <a:tableStyleId>{93296810-A885-4BE3-A3E7-6D5BEEA58F35}</a:tableStyleId>
              </a:tblPr>
              <a:tblGrid>
                <a:gridCol w="1395060">
                  <a:extLst>
                    <a:ext uri="{9D8B030D-6E8A-4147-A177-3AD203B41FA5}">
                      <a16:colId xmlns:a16="http://schemas.microsoft.com/office/drawing/2014/main" val="784699722"/>
                    </a:ext>
                  </a:extLst>
                </a:gridCol>
                <a:gridCol w="918699">
                  <a:extLst>
                    <a:ext uri="{9D8B030D-6E8A-4147-A177-3AD203B41FA5}">
                      <a16:colId xmlns:a16="http://schemas.microsoft.com/office/drawing/2014/main" val="723450552"/>
                    </a:ext>
                  </a:extLst>
                </a:gridCol>
                <a:gridCol w="901685">
                  <a:extLst>
                    <a:ext uri="{9D8B030D-6E8A-4147-A177-3AD203B41FA5}">
                      <a16:colId xmlns:a16="http://schemas.microsoft.com/office/drawing/2014/main" val="3570956432"/>
                    </a:ext>
                  </a:extLst>
                </a:gridCol>
                <a:gridCol w="559233">
                  <a:extLst>
                    <a:ext uri="{9D8B030D-6E8A-4147-A177-3AD203B41FA5}">
                      <a16:colId xmlns:a16="http://schemas.microsoft.com/office/drawing/2014/main" val="2178268388"/>
                    </a:ext>
                  </a:extLst>
                </a:gridCol>
              </a:tblGrid>
              <a:tr h="474157">
                <a:tc>
                  <a:txBody>
                    <a:bodyPr/>
                    <a:lstStyle/>
                    <a:p>
                      <a:pPr algn="ctr" fontAlgn="ctr">
                        <a:lnSpc>
                          <a:spcPct val="100000"/>
                        </a:lnSpc>
                        <a:spcAft>
                          <a:spcPts val="0"/>
                        </a:spcAft>
                      </a:pPr>
                      <a:r>
                        <a:rPr lang="en-US" sz="1100" b="1" u="none" strike="noStrike" dirty="0">
                          <a:solidFill>
                            <a:schemeClr val="bg1"/>
                          </a:solidFill>
                          <a:effectLst/>
                          <a:latin typeface="Segoe UI" panose="020B0502040204020203" pitchFamily="34" charset="0"/>
                          <a:cs typeface="Segoe UI" panose="020B0502040204020203" pitchFamily="34" charset="0"/>
                        </a:rPr>
                        <a:t>Collision Severity</a:t>
                      </a:r>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7945" marR="7945" marT="7945" marB="0" anchor="ctr">
                    <a:solidFill>
                      <a:srgbClr val="166382"/>
                    </a:solidFill>
                  </a:tcPr>
                </a:tc>
                <a:tc>
                  <a:txBody>
                    <a:bodyPr/>
                    <a:lstStyle/>
                    <a:p>
                      <a:pPr algn="ctr" fontAlgn="ctr">
                        <a:lnSpc>
                          <a:spcPct val="100000"/>
                        </a:lnSpc>
                        <a:spcAft>
                          <a:spcPts val="0"/>
                        </a:spcAft>
                      </a:pPr>
                      <a:r>
                        <a:rPr lang="en-US" sz="1100" b="1" u="none" strike="noStrike" dirty="0">
                          <a:solidFill>
                            <a:schemeClr val="bg1"/>
                          </a:solidFill>
                          <a:effectLst/>
                          <a:latin typeface="Segoe UI" panose="020B0502040204020203" pitchFamily="34" charset="0"/>
                          <a:cs typeface="Segoe UI" panose="020B0502040204020203" pitchFamily="34" charset="0"/>
                        </a:rPr>
                        <a:t>Roadway/</a:t>
                      </a:r>
                    </a:p>
                    <a:p>
                      <a:pPr algn="ctr" fontAlgn="ctr">
                        <a:lnSpc>
                          <a:spcPct val="100000"/>
                        </a:lnSpc>
                        <a:spcAft>
                          <a:spcPts val="0"/>
                        </a:spcAft>
                      </a:pPr>
                      <a:r>
                        <a:rPr lang="en-US" sz="1100" b="1" u="none" strike="noStrike" dirty="0">
                          <a:solidFill>
                            <a:schemeClr val="bg1"/>
                          </a:solidFill>
                          <a:effectLst/>
                          <a:latin typeface="Segoe UI" panose="020B0502040204020203" pitchFamily="34" charset="0"/>
                          <a:cs typeface="Segoe UI" panose="020B0502040204020203" pitchFamily="34" charset="0"/>
                        </a:rPr>
                        <a:t>Corridor</a:t>
                      </a:r>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7945" marR="7945" marT="7945" marB="0" anchor="ctr">
                    <a:solidFill>
                      <a:srgbClr val="166382"/>
                    </a:solidFill>
                  </a:tcPr>
                </a:tc>
                <a:tc>
                  <a:txBody>
                    <a:bodyPr/>
                    <a:lstStyle/>
                    <a:p>
                      <a:pPr algn="ctr" fontAlgn="ctr">
                        <a:lnSpc>
                          <a:spcPct val="100000"/>
                        </a:lnSpc>
                        <a:spcAft>
                          <a:spcPts val="0"/>
                        </a:spcAft>
                      </a:pPr>
                      <a:r>
                        <a:rPr lang="en-US" sz="1100" b="1" u="none" strike="noStrike" dirty="0">
                          <a:solidFill>
                            <a:schemeClr val="bg1"/>
                          </a:solidFill>
                          <a:effectLst/>
                          <a:latin typeface="Segoe UI" panose="020B0502040204020203" pitchFamily="34" charset="0"/>
                          <a:cs typeface="Segoe UI" panose="020B0502040204020203" pitchFamily="34" charset="0"/>
                        </a:rPr>
                        <a:t>Intersection</a:t>
                      </a:r>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7945" marR="7945" marT="7945" marB="0" anchor="ctr">
                    <a:solidFill>
                      <a:srgbClr val="166382"/>
                    </a:solidFill>
                  </a:tcPr>
                </a:tc>
                <a:tc>
                  <a:txBody>
                    <a:bodyPr/>
                    <a:lstStyle/>
                    <a:p>
                      <a:pPr algn="ctr" fontAlgn="ctr">
                        <a:lnSpc>
                          <a:spcPct val="100000"/>
                        </a:lnSpc>
                        <a:spcAft>
                          <a:spcPts val="0"/>
                        </a:spcAft>
                      </a:pPr>
                      <a:r>
                        <a:rPr lang="en-US" sz="1100" b="1" u="none" strike="noStrike" dirty="0">
                          <a:solidFill>
                            <a:schemeClr val="bg1"/>
                          </a:solidFill>
                          <a:effectLst/>
                          <a:latin typeface="Segoe UI" panose="020B0502040204020203" pitchFamily="34" charset="0"/>
                          <a:cs typeface="Segoe UI" panose="020B0502040204020203" pitchFamily="34" charset="0"/>
                        </a:rPr>
                        <a:t>Total</a:t>
                      </a:r>
                      <a:endParaRPr lang="en-US" sz="1100" b="1" i="0" u="none" strike="noStrike" dirty="0">
                        <a:solidFill>
                          <a:schemeClr val="bg1"/>
                        </a:solidFill>
                        <a:effectLst/>
                        <a:latin typeface="Segoe UI" panose="020B0502040204020203" pitchFamily="34" charset="0"/>
                        <a:cs typeface="Segoe UI" panose="020B0502040204020203" pitchFamily="34" charset="0"/>
                      </a:endParaRPr>
                    </a:p>
                  </a:txBody>
                  <a:tcPr marL="7945" marR="7945" marT="7945" marB="0" anchor="ctr">
                    <a:solidFill>
                      <a:srgbClr val="166382"/>
                    </a:solidFill>
                  </a:tcPr>
                </a:tc>
                <a:extLst>
                  <a:ext uri="{0D108BD9-81ED-4DB2-BD59-A6C34878D82A}">
                    <a16:rowId xmlns:a16="http://schemas.microsoft.com/office/drawing/2014/main" val="1461085459"/>
                  </a:ext>
                </a:extLst>
              </a:tr>
              <a:tr h="241187">
                <a:tc>
                  <a:txBody>
                    <a:bodyPr/>
                    <a:lstStyle/>
                    <a:p>
                      <a:pPr algn="ctr" fontAlgn="ctr">
                        <a:lnSpc>
                          <a:spcPct val="100000"/>
                        </a:lnSpc>
                        <a:spcAft>
                          <a:spcPts val="0"/>
                        </a:spcAft>
                      </a:pPr>
                      <a:r>
                        <a:rPr lang="en-US" sz="1100" b="0" u="none" strike="noStrike" dirty="0">
                          <a:solidFill>
                            <a:srgbClr val="166382"/>
                          </a:solidFill>
                          <a:effectLst/>
                        </a:rPr>
                        <a:t>Fatal</a:t>
                      </a:r>
                      <a:endParaRPr lang="en-US" sz="1100" b="0" i="0" u="none" strike="noStrike" dirty="0">
                        <a:solidFill>
                          <a:srgbClr val="166382"/>
                        </a:solidFill>
                        <a:effectLst/>
                        <a:latin typeface="Segoe UI" panose="020B0502040204020203" pitchFamily="34" charset="0"/>
                        <a:cs typeface="Segoe UI" panose="020B0502040204020203" pitchFamily="34" charset="0"/>
                      </a:endParaRPr>
                    </a:p>
                  </a:txBody>
                  <a:tcPr marL="7945" marR="7945" marT="7945"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2</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5</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7</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extLst>
                  <a:ext uri="{0D108BD9-81ED-4DB2-BD59-A6C34878D82A}">
                    <a16:rowId xmlns:a16="http://schemas.microsoft.com/office/drawing/2014/main" val="1754085393"/>
                  </a:ext>
                </a:extLst>
              </a:tr>
              <a:tr h="312034">
                <a:tc>
                  <a:txBody>
                    <a:bodyPr/>
                    <a:lstStyle/>
                    <a:p>
                      <a:pPr algn="ctr" fontAlgn="ctr">
                        <a:lnSpc>
                          <a:spcPct val="100000"/>
                        </a:lnSpc>
                        <a:spcAft>
                          <a:spcPts val="0"/>
                        </a:spcAft>
                      </a:pPr>
                      <a:r>
                        <a:rPr lang="en-US" sz="1100" b="0" u="none" strike="noStrike" dirty="0">
                          <a:solidFill>
                            <a:srgbClr val="166382"/>
                          </a:solidFill>
                          <a:effectLst/>
                        </a:rPr>
                        <a:t>Severe Injury</a:t>
                      </a:r>
                      <a:endParaRPr lang="en-US" sz="1100" b="0" i="0" u="none" strike="noStrike" dirty="0">
                        <a:solidFill>
                          <a:srgbClr val="166382"/>
                        </a:solidFill>
                        <a:effectLst/>
                        <a:latin typeface="Segoe UI" panose="020B0502040204020203" pitchFamily="34" charset="0"/>
                        <a:cs typeface="Segoe UI" panose="020B0502040204020203" pitchFamily="34" charset="0"/>
                      </a:endParaRPr>
                    </a:p>
                  </a:txBody>
                  <a:tcPr marL="7945" marR="7945" marT="7945"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14</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46</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60</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extLst>
                  <a:ext uri="{0D108BD9-81ED-4DB2-BD59-A6C34878D82A}">
                    <a16:rowId xmlns:a16="http://schemas.microsoft.com/office/drawing/2014/main" val="66887583"/>
                  </a:ext>
                </a:extLst>
              </a:tr>
              <a:tr h="304527">
                <a:tc>
                  <a:txBody>
                    <a:bodyPr/>
                    <a:lstStyle/>
                    <a:p>
                      <a:pPr algn="ctr" fontAlgn="ctr">
                        <a:lnSpc>
                          <a:spcPct val="100000"/>
                        </a:lnSpc>
                        <a:spcAft>
                          <a:spcPts val="0"/>
                        </a:spcAft>
                      </a:pPr>
                      <a:r>
                        <a:rPr lang="en-US" sz="1100" b="0" u="none" strike="noStrike" dirty="0">
                          <a:solidFill>
                            <a:srgbClr val="166382"/>
                          </a:solidFill>
                          <a:effectLst/>
                        </a:rPr>
                        <a:t>Visible Injury</a:t>
                      </a:r>
                      <a:endParaRPr lang="en-US" sz="1100" b="0" i="0" u="none" strike="noStrike" dirty="0">
                        <a:solidFill>
                          <a:srgbClr val="166382"/>
                        </a:solidFill>
                        <a:effectLst/>
                        <a:latin typeface="Segoe UI" panose="020B0502040204020203" pitchFamily="34" charset="0"/>
                        <a:cs typeface="Segoe UI" panose="020B0502040204020203" pitchFamily="34" charset="0"/>
                      </a:endParaRPr>
                    </a:p>
                  </a:txBody>
                  <a:tcPr marL="7945" marR="7945" marT="7945"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67</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260</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327</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extLst>
                  <a:ext uri="{0D108BD9-81ED-4DB2-BD59-A6C34878D82A}">
                    <a16:rowId xmlns:a16="http://schemas.microsoft.com/office/drawing/2014/main" val="4158073425"/>
                  </a:ext>
                </a:extLst>
              </a:tr>
              <a:tr h="363803">
                <a:tc>
                  <a:txBody>
                    <a:bodyPr/>
                    <a:lstStyle/>
                    <a:p>
                      <a:pPr algn="ctr" fontAlgn="ctr">
                        <a:lnSpc>
                          <a:spcPct val="100000"/>
                        </a:lnSpc>
                        <a:spcAft>
                          <a:spcPts val="0"/>
                        </a:spcAft>
                      </a:pPr>
                      <a:r>
                        <a:rPr lang="en-US" sz="1100" b="0" u="none" strike="noStrike" dirty="0">
                          <a:solidFill>
                            <a:srgbClr val="166382"/>
                          </a:solidFill>
                          <a:effectLst/>
                        </a:rPr>
                        <a:t>Complaint of Pain</a:t>
                      </a:r>
                      <a:endParaRPr lang="en-US" sz="1100" b="0" i="0" u="none" strike="noStrike" dirty="0">
                        <a:solidFill>
                          <a:srgbClr val="166382"/>
                        </a:solidFill>
                        <a:effectLst/>
                        <a:latin typeface="Segoe UI" panose="020B0502040204020203" pitchFamily="34" charset="0"/>
                        <a:cs typeface="Segoe UI" panose="020B0502040204020203" pitchFamily="34" charset="0"/>
                      </a:endParaRPr>
                    </a:p>
                  </a:txBody>
                  <a:tcPr marL="7945" marR="7945" marT="7945"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59</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356</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tc>
                  <a:txBody>
                    <a:bodyPr/>
                    <a:lstStyle/>
                    <a:p>
                      <a:pPr marL="0" marR="0" algn="ctr" defTabSz="914400" rtl="0" eaLnBrk="1" fontAlgn="ctr" latinLnBrk="0" hangingPunct="1">
                        <a:lnSpc>
                          <a:spcPct val="100000"/>
                        </a:lnSpc>
                        <a:spcBef>
                          <a:spcPts val="0"/>
                        </a:spcBef>
                        <a:spcAft>
                          <a:spcPts val="0"/>
                        </a:spcAft>
                      </a:pPr>
                      <a:r>
                        <a:rPr lang="en-US" sz="1100" b="0" u="none" strike="noStrike" kern="1200" dirty="0">
                          <a:solidFill>
                            <a:srgbClr val="166382"/>
                          </a:solidFill>
                          <a:effectLst/>
                        </a:rPr>
                        <a:t>415</a:t>
                      </a:r>
                      <a:endParaRPr lang="en-US" sz="1100" b="0" u="none" strike="noStrike" kern="1200" dirty="0">
                        <a:solidFill>
                          <a:srgbClr val="166382"/>
                        </a:solidFill>
                        <a:effectLst/>
                        <a:latin typeface="Segoe UI" panose="020B0502040204020203" pitchFamily="34" charset="0"/>
                        <a:ea typeface="+mn-ea"/>
                        <a:cs typeface="Segoe UI" panose="020B0502040204020203" pitchFamily="34" charset="0"/>
                      </a:endParaRPr>
                    </a:p>
                  </a:txBody>
                  <a:tcPr marL="71508" marR="71508" marT="0" marB="0" anchor="ctr">
                    <a:solidFill>
                      <a:srgbClr val="166382">
                        <a:alpha val="40000"/>
                      </a:srgbClr>
                    </a:solidFill>
                  </a:tcPr>
                </a:tc>
                <a:extLst>
                  <a:ext uri="{0D108BD9-81ED-4DB2-BD59-A6C34878D82A}">
                    <a16:rowId xmlns:a16="http://schemas.microsoft.com/office/drawing/2014/main" val="4030542555"/>
                  </a:ext>
                </a:extLst>
              </a:tr>
              <a:tr h="241187">
                <a:tc>
                  <a:txBody>
                    <a:bodyPr/>
                    <a:lstStyle/>
                    <a:p>
                      <a:pPr marL="0" marR="0" algn="ctr" defTabSz="914400" rtl="0" eaLnBrk="1" fontAlgn="ctr" latinLnBrk="0" hangingPunct="1">
                        <a:lnSpc>
                          <a:spcPct val="100000"/>
                        </a:lnSpc>
                        <a:spcBef>
                          <a:spcPts val="0"/>
                        </a:spcBef>
                        <a:spcAft>
                          <a:spcPts val="0"/>
                        </a:spcAft>
                      </a:pPr>
                      <a:r>
                        <a:rPr lang="en-US" sz="1100" b="1" u="none" strike="noStrike" kern="1200" dirty="0">
                          <a:solidFill>
                            <a:schemeClr val="bg1"/>
                          </a:solidFill>
                          <a:effectLst/>
                          <a:latin typeface="Segoe UI" panose="020B0502040204020203" pitchFamily="34" charset="0"/>
                          <a:cs typeface="Segoe UI" panose="020B0502040204020203" pitchFamily="34" charset="0"/>
                        </a:rPr>
                        <a:t>Total</a:t>
                      </a:r>
                      <a:endParaRPr lang="en-US" sz="1100" b="1" u="none" strike="noStrike" kern="1200" dirty="0">
                        <a:solidFill>
                          <a:schemeClr val="bg1"/>
                        </a:solidFill>
                        <a:effectLst/>
                        <a:latin typeface="Segoe UI" panose="020B0502040204020203" pitchFamily="34" charset="0"/>
                        <a:ea typeface="+mn-ea"/>
                        <a:cs typeface="Segoe UI" panose="020B0502040204020203" pitchFamily="34" charset="0"/>
                      </a:endParaRPr>
                    </a:p>
                  </a:txBody>
                  <a:tcPr marL="7945" marR="7945" marT="7945" marB="0" anchor="ctr">
                    <a:solidFill>
                      <a:srgbClr val="166382"/>
                    </a:solidFill>
                  </a:tcPr>
                </a:tc>
                <a:tc>
                  <a:txBody>
                    <a:bodyPr/>
                    <a:lstStyle/>
                    <a:p>
                      <a:pPr marL="0" marR="0" algn="ctr" defTabSz="914400" rtl="0" eaLnBrk="1" fontAlgn="ctr" latinLnBrk="0" hangingPunct="1">
                        <a:lnSpc>
                          <a:spcPct val="100000"/>
                        </a:lnSpc>
                        <a:spcBef>
                          <a:spcPts val="0"/>
                        </a:spcBef>
                        <a:spcAft>
                          <a:spcPts val="0"/>
                        </a:spcAft>
                      </a:pPr>
                      <a:r>
                        <a:rPr lang="en-US" sz="1100" b="1" u="none" strike="noStrike" kern="1200" dirty="0">
                          <a:solidFill>
                            <a:schemeClr val="bg1"/>
                          </a:solidFill>
                          <a:effectLst/>
                          <a:latin typeface="Segoe UI" panose="020B0502040204020203" pitchFamily="34" charset="0"/>
                          <a:cs typeface="Segoe UI" panose="020B0502040204020203" pitchFamily="34" charset="0"/>
                        </a:rPr>
                        <a:t>142</a:t>
                      </a:r>
                      <a:endParaRPr lang="en-US" sz="1100" b="1" u="none" strike="noStrike" kern="1200" dirty="0">
                        <a:solidFill>
                          <a:schemeClr val="bg1"/>
                        </a:solidFill>
                        <a:effectLst/>
                        <a:latin typeface="Segoe UI" panose="020B0502040204020203" pitchFamily="34" charset="0"/>
                        <a:ea typeface="+mn-ea"/>
                        <a:cs typeface="Segoe UI" panose="020B0502040204020203" pitchFamily="34" charset="0"/>
                      </a:endParaRPr>
                    </a:p>
                  </a:txBody>
                  <a:tcPr marL="7945" marR="7945" marT="7945" marB="0" anchor="ctr">
                    <a:solidFill>
                      <a:srgbClr val="166382"/>
                    </a:solidFill>
                  </a:tcPr>
                </a:tc>
                <a:tc>
                  <a:txBody>
                    <a:bodyPr/>
                    <a:lstStyle/>
                    <a:p>
                      <a:pPr marL="0" marR="0" algn="ctr" defTabSz="914400" rtl="0" eaLnBrk="1" fontAlgn="ctr" latinLnBrk="0" hangingPunct="1">
                        <a:lnSpc>
                          <a:spcPct val="100000"/>
                        </a:lnSpc>
                        <a:spcBef>
                          <a:spcPts val="0"/>
                        </a:spcBef>
                        <a:spcAft>
                          <a:spcPts val="0"/>
                        </a:spcAft>
                      </a:pPr>
                      <a:r>
                        <a:rPr lang="en-US" sz="1100" b="1" u="none" strike="noStrike" kern="1200" dirty="0">
                          <a:solidFill>
                            <a:schemeClr val="bg1"/>
                          </a:solidFill>
                          <a:effectLst/>
                          <a:latin typeface="Segoe UI" panose="020B0502040204020203" pitchFamily="34" charset="0"/>
                          <a:cs typeface="Segoe UI" panose="020B0502040204020203" pitchFamily="34" charset="0"/>
                        </a:rPr>
                        <a:t>667</a:t>
                      </a:r>
                      <a:endParaRPr lang="en-US" sz="1100" b="1" u="none" strike="noStrike" kern="1200" dirty="0">
                        <a:solidFill>
                          <a:schemeClr val="bg1"/>
                        </a:solidFill>
                        <a:effectLst/>
                        <a:latin typeface="Segoe UI" panose="020B0502040204020203" pitchFamily="34" charset="0"/>
                        <a:ea typeface="+mn-ea"/>
                        <a:cs typeface="Segoe UI" panose="020B0502040204020203" pitchFamily="34" charset="0"/>
                      </a:endParaRPr>
                    </a:p>
                  </a:txBody>
                  <a:tcPr marL="7945" marR="7945" marT="7945" marB="0" anchor="ctr">
                    <a:solidFill>
                      <a:srgbClr val="166382"/>
                    </a:solidFill>
                  </a:tcPr>
                </a:tc>
                <a:tc>
                  <a:txBody>
                    <a:bodyPr/>
                    <a:lstStyle/>
                    <a:p>
                      <a:pPr marL="0" marR="0" algn="ctr" defTabSz="914400" rtl="0" eaLnBrk="1" fontAlgn="ctr" latinLnBrk="0" hangingPunct="1">
                        <a:lnSpc>
                          <a:spcPct val="100000"/>
                        </a:lnSpc>
                        <a:spcBef>
                          <a:spcPts val="0"/>
                        </a:spcBef>
                        <a:spcAft>
                          <a:spcPts val="0"/>
                        </a:spcAft>
                      </a:pPr>
                      <a:r>
                        <a:rPr lang="en-US" sz="1100" b="1" u="none" strike="noStrike" kern="1200" dirty="0">
                          <a:solidFill>
                            <a:schemeClr val="bg1"/>
                          </a:solidFill>
                          <a:effectLst/>
                          <a:latin typeface="Segoe UI" panose="020B0502040204020203" pitchFamily="34" charset="0"/>
                          <a:cs typeface="Segoe UI" panose="020B0502040204020203" pitchFamily="34" charset="0"/>
                        </a:rPr>
                        <a:t>809</a:t>
                      </a:r>
                      <a:endParaRPr lang="en-US" sz="1100" b="1" u="none" strike="noStrike" kern="1200" dirty="0">
                        <a:solidFill>
                          <a:schemeClr val="bg1"/>
                        </a:solidFill>
                        <a:effectLst/>
                        <a:latin typeface="Segoe UI" panose="020B0502040204020203" pitchFamily="34" charset="0"/>
                        <a:ea typeface="+mn-ea"/>
                        <a:cs typeface="Segoe UI" panose="020B0502040204020203" pitchFamily="34" charset="0"/>
                      </a:endParaRPr>
                    </a:p>
                  </a:txBody>
                  <a:tcPr marL="7945" marR="7945" marT="7945" marB="0" anchor="ctr">
                    <a:solidFill>
                      <a:srgbClr val="166382"/>
                    </a:solidFill>
                  </a:tcPr>
                </a:tc>
                <a:extLst>
                  <a:ext uri="{0D108BD9-81ED-4DB2-BD59-A6C34878D82A}">
                    <a16:rowId xmlns:a16="http://schemas.microsoft.com/office/drawing/2014/main" val="2407949650"/>
                  </a:ext>
                </a:extLst>
              </a:tr>
            </a:tbl>
          </a:graphicData>
        </a:graphic>
      </p:graphicFrame>
      <p:sp>
        <p:nvSpPr>
          <p:cNvPr id="8" name="Content Placeholder 2"/>
          <p:cNvSpPr txBox="1">
            <a:spLocks/>
          </p:cNvSpPr>
          <p:nvPr/>
        </p:nvSpPr>
        <p:spPr>
          <a:xfrm>
            <a:off x="4751107" y="6085800"/>
            <a:ext cx="6411664" cy="27055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b="1" dirty="0">
                <a:solidFill>
                  <a:srgbClr val="124238"/>
                </a:solidFill>
                <a:latin typeface="Segoe UI" panose="020B0502040204020203" pitchFamily="34" charset="0"/>
                <a:cs typeface="Segoe UI" panose="020B0502040204020203" pitchFamily="34" charset="0"/>
              </a:rPr>
              <a:t>All Injury Collisions (2020-2024)</a:t>
            </a:r>
          </a:p>
          <a:p>
            <a:pPr algn="ctr"/>
            <a:endParaRPr lang="en-US" sz="1600" dirty="0">
              <a:solidFill>
                <a:prstClr val="black"/>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1D3AC3C7-FCB2-D3CE-FF17-608A28A180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107" y="861134"/>
            <a:ext cx="6730978" cy="5201210"/>
          </a:xfrm>
          <a:prstGeom prst="rect">
            <a:avLst/>
          </a:prstGeom>
        </p:spPr>
      </p:pic>
      <p:sp>
        <p:nvSpPr>
          <p:cNvPr id="9" name="Content Placeholder 2"/>
          <p:cNvSpPr txBox="1">
            <a:spLocks/>
          </p:cNvSpPr>
          <p:nvPr/>
        </p:nvSpPr>
        <p:spPr>
          <a:xfrm>
            <a:off x="0" y="6172177"/>
            <a:ext cx="4355024" cy="366736"/>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dirty="0">
              <a:solidFill>
                <a:prstClr val="black"/>
              </a:solidFill>
              <a:latin typeface="Segoe UI" panose="020B0502040204020203" pitchFamily="34" charset="0"/>
              <a:cs typeface="Segoe UI" panose="020B0502040204020203" pitchFamily="34" charset="0"/>
            </a:endParaRPr>
          </a:p>
        </p:txBody>
      </p:sp>
      <p:sp>
        <p:nvSpPr>
          <p:cNvPr id="10" name="Content Placeholder 2"/>
          <p:cNvSpPr txBox="1">
            <a:spLocks/>
          </p:cNvSpPr>
          <p:nvPr/>
        </p:nvSpPr>
        <p:spPr>
          <a:xfrm>
            <a:off x="213900" y="6172176"/>
            <a:ext cx="4033076" cy="366736"/>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i="1" dirty="0">
                <a:solidFill>
                  <a:srgbClr val="000000"/>
                </a:solidFill>
                <a:latin typeface="Segoe UI" panose="020B0502040204020203" pitchFamily="34" charset="0"/>
                <a:cs typeface="Segoe UI" panose="020B0502040204020203" pitchFamily="34" charset="0"/>
              </a:rPr>
              <a:t>*Note </a:t>
            </a:r>
            <a:r>
              <a:rPr lang="en-US" sz="900" i="1" dirty="0">
                <a:solidFill>
                  <a:srgbClr val="000000"/>
                </a:solidFill>
                <a:latin typeface="Segoe UI" panose="020B0502040204020203" pitchFamily="34" charset="0"/>
                <a:cs typeface="Segoe UI" panose="020B0502040204020203" pitchFamily="34" charset="0"/>
              </a:rPr>
              <a:t>-</a:t>
            </a:r>
            <a:r>
              <a:rPr lang="en-US" sz="900" b="1" i="1" dirty="0">
                <a:solidFill>
                  <a:srgbClr val="000000"/>
                </a:solidFill>
                <a:latin typeface="Segoe UI" panose="020B0502040204020203" pitchFamily="34" charset="0"/>
                <a:cs typeface="Segoe UI" panose="020B0502040204020203" pitchFamily="34" charset="0"/>
              </a:rPr>
              <a:t> </a:t>
            </a:r>
            <a:r>
              <a:rPr lang="en-US" sz="900" i="1" dirty="0">
                <a:solidFill>
                  <a:srgbClr val="000000"/>
                </a:solidFill>
                <a:latin typeface="Segoe UI" panose="020B0502040204020203" pitchFamily="34" charset="0"/>
                <a:cs typeface="Segoe UI" panose="020B0502040204020203" pitchFamily="34" charset="0"/>
              </a:rPr>
              <a:t>Collision data on Caltrans maintained facilities (I-580 and I-680) were not considered as part of this analysis. </a:t>
            </a:r>
          </a:p>
          <a:p>
            <a:pPr algn="ctr"/>
            <a:endParaRPr lang="en-US" sz="1600" dirty="0">
              <a:solidFill>
                <a:prstClr val="black"/>
              </a:solidFill>
              <a:latin typeface="Segoe UI" panose="020B0502040204020203" pitchFamily="34" charset="0"/>
              <a:cs typeface="Segoe UI" panose="020B0502040204020203" pitchFamily="34" charset="0"/>
            </a:endParaRPr>
          </a:p>
        </p:txBody>
      </p:sp>
      <p:graphicFrame>
        <p:nvGraphicFramePr>
          <p:cNvPr id="11" name="Chart 10">
            <a:extLst>
              <a:ext uri="{FF2B5EF4-FFF2-40B4-BE49-F238E27FC236}">
                <a16:creationId xmlns:a16="http://schemas.microsoft.com/office/drawing/2014/main" id="{1AF5ED09-C890-4E63-B2B7-6AAE215EE39A}"/>
              </a:ext>
            </a:extLst>
          </p:cNvPr>
          <p:cNvGraphicFramePr>
            <a:graphicFrameLocks/>
          </p:cNvGraphicFramePr>
          <p:nvPr>
            <p:extLst>
              <p:ext uri="{D42A27DB-BD31-4B8C-83A1-F6EECF244321}">
                <p14:modId xmlns:p14="http://schemas.microsoft.com/office/powerpoint/2010/main" val="4080910356"/>
              </p:ext>
            </p:extLst>
          </p:nvPr>
        </p:nvGraphicFramePr>
        <p:xfrm>
          <a:off x="68784" y="3218197"/>
          <a:ext cx="4323308" cy="28676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78571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6885B-DCAC-9049-32FD-CBDCC63785EA}"/>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5977385-DA01-3AC0-136C-17AB2B8144EB}"/>
              </a:ext>
            </a:extLst>
          </p:cNvPr>
          <p:cNvSpPr>
            <a:spLocks noGrp="1"/>
          </p:cNvSpPr>
          <p:nvPr>
            <p:ph type="sldNum" sz="quarter" idx="12"/>
          </p:nvPr>
        </p:nvSpPr>
        <p:spPr/>
        <p:txBody>
          <a:bodyPr/>
          <a:lstStyle/>
          <a:p>
            <a:fld id="{0184A79C-86BA-4374-9AE3-3A0010382100}" type="slidenum">
              <a:rPr lang="en-US" smtClean="0">
                <a:solidFill>
                  <a:prstClr val="black">
                    <a:tint val="75000"/>
                  </a:prstClr>
                </a:solidFill>
              </a:rPr>
              <a:pPr/>
              <a:t>7</a:t>
            </a:fld>
            <a:endParaRPr lang="en-US" dirty="0">
              <a:solidFill>
                <a:prstClr val="black">
                  <a:tint val="75000"/>
                </a:prstClr>
              </a:solidFill>
            </a:endParaRPr>
          </a:p>
        </p:txBody>
      </p:sp>
      <p:graphicFrame>
        <p:nvGraphicFramePr>
          <p:cNvPr id="2" name="Table 1">
            <a:extLst>
              <a:ext uri="{FF2B5EF4-FFF2-40B4-BE49-F238E27FC236}">
                <a16:creationId xmlns:a16="http://schemas.microsoft.com/office/drawing/2014/main" id="{8EEC0452-A224-CDBE-AF52-A6637A913EC8}"/>
              </a:ext>
            </a:extLst>
          </p:cNvPr>
          <p:cNvGraphicFramePr>
            <a:graphicFrameLocks noGrp="1"/>
          </p:cNvGraphicFramePr>
          <p:nvPr>
            <p:extLst>
              <p:ext uri="{D42A27DB-BD31-4B8C-83A1-F6EECF244321}">
                <p14:modId xmlns:p14="http://schemas.microsoft.com/office/powerpoint/2010/main" val="3019857390"/>
              </p:ext>
            </p:extLst>
          </p:nvPr>
        </p:nvGraphicFramePr>
        <p:xfrm>
          <a:off x="392175" y="1119409"/>
          <a:ext cx="11407650" cy="4979099"/>
        </p:xfrm>
        <a:graphic>
          <a:graphicData uri="http://schemas.openxmlformats.org/drawingml/2006/table">
            <a:tbl>
              <a:tblPr firstRow="1" firstCol="1" bandRow="1">
                <a:tableStyleId>{93296810-A885-4BE3-A3E7-6D5BEEA58F35}</a:tableStyleId>
              </a:tblPr>
              <a:tblGrid>
                <a:gridCol w="455168">
                  <a:extLst>
                    <a:ext uri="{9D8B030D-6E8A-4147-A177-3AD203B41FA5}">
                      <a16:colId xmlns:a16="http://schemas.microsoft.com/office/drawing/2014/main" val="2549265478"/>
                    </a:ext>
                  </a:extLst>
                </a:gridCol>
                <a:gridCol w="2332737">
                  <a:extLst>
                    <a:ext uri="{9D8B030D-6E8A-4147-A177-3AD203B41FA5}">
                      <a16:colId xmlns:a16="http://schemas.microsoft.com/office/drawing/2014/main" val="3716438028"/>
                    </a:ext>
                  </a:extLst>
                </a:gridCol>
                <a:gridCol w="711200">
                  <a:extLst>
                    <a:ext uri="{9D8B030D-6E8A-4147-A177-3AD203B41FA5}">
                      <a16:colId xmlns:a16="http://schemas.microsoft.com/office/drawing/2014/main" val="231692688"/>
                    </a:ext>
                  </a:extLst>
                </a:gridCol>
                <a:gridCol w="711200">
                  <a:extLst>
                    <a:ext uri="{9D8B030D-6E8A-4147-A177-3AD203B41FA5}">
                      <a16:colId xmlns:a16="http://schemas.microsoft.com/office/drawing/2014/main" val="829999855"/>
                    </a:ext>
                  </a:extLst>
                </a:gridCol>
                <a:gridCol w="680720">
                  <a:extLst>
                    <a:ext uri="{9D8B030D-6E8A-4147-A177-3AD203B41FA5}">
                      <a16:colId xmlns:a16="http://schemas.microsoft.com/office/drawing/2014/main" val="422710661"/>
                    </a:ext>
                  </a:extLst>
                </a:gridCol>
                <a:gridCol w="883920">
                  <a:extLst>
                    <a:ext uri="{9D8B030D-6E8A-4147-A177-3AD203B41FA5}">
                      <a16:colId xmlns:a16="http://schemas.microsoft.com/office/drawing/2014/main" val="4090584885"/>
                    </a:ext>
                  </a:extLst>
                </a:gridCol>
                <a:gridCol w="833120">
                  <a:extLst>
                    <a:ext uri="{9D8B030D-6E8A-4147-A177-3AD203B41FA5}">
                      <a16:colId xmlns:a16="http://schemas.microsoft.com/office/drawing/2014/main" val="2487202527"/>
                    </a:ext>
                  </a:extLst>
                </a:gridCol>
                <a:gridCol w="873760">
                  <a:extLst>
                    <a:ext uri="{9D8B030D-6E8A-4147-A177-3AD203B41FA5}">
                      <a16:colId xmlns:a16="http://schemas.microsoft.com/office/drawing/2014/main" val="1340876403"/>
                    </a:ext>
                  </a:extLst>
                </a:gridCol>
                <a:gridCol w="955040">
                  <a:extLst>
                    <a:ext uri="{9D8B030D-6E8A-4147-A177-3AD203B41FA5}">
                      <a16:colId xmlns:a16="http://schemas.microsoft.com/office/drawing/2014/main" val="4166676403"/>
                    </a:ext>
                  </a:extLst>
                </a:gridCol>
                <a:gridCol w="1076960">
                  <a:extLst>
                    <a:ext uri="{9D8B030D-6E8A-4147-A177-3AD203B41FA5}">
                      <a16:colId xmlns:a16="http://schemas.microsoft.com/office/drawing/2014/main" val="836315367"/>
                    </a:ext>
                  </a:extLst>
                </a:gridCol>
                <a:gridCol w="1076960">
                  <a:extLst>
                    <a:ext uri="{9D8B030D-6E8A-4147-A177-3AD203B41FA5}">
                      <a16:colId xmlns:a16="http://schemas.microsoft.com/office/drawing/2014/main" val="2291121858"/>
                    </a:ext>
                  </a:extLst>
                </a:gridCol>
                <a:gridCol w="816865">
                  <a:extLst>
                    <a:ext uri="{9D8B030D-6E8A-4147-A177-3AD203B41FA5}">
                      <a16:colId xmlns:a16="http://schemas.microsoft.com/office/drawing/2014/main" val="152608647"/>
                    </a:ext>
                  </a:extLst>
                </a:gridCol>
              </a:tblGrid>
              <a:tr h="33614">
                <a:tc>
                  <a:txBody>
                    <a:bodyPr/>
                    <a:lstStyle/>
                    <a:p>
                      <a:pPr marL="0" marR="0" algn="ctr">
                        <a:lnSpc>
                          <a:spcPct val="115000"/>
                        </a:lnSpc>
                        <a:spcBef>
                          <a:spcPts val="0"/>
                        </a:spcBef>
                        <a:spcAft>
                          <a:spcPts val="0"/>
                        </a:spcAft>
                      </a:pPr>
                      <a:r>
                        <a:rPr lang="en-US" sz="1200" kern="0" dirty="0">
                          <a:effectLst/>
                        </a:rPr>
                        <a:t>ID</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Corridors</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Fatal</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Severe Injury</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Visible Injury</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Complaint of Pain</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KSI Collisions</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 Injury Collisions</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At Intersection</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Pedestrian Collisions</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Bicycle Collision</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ctr">
                        <a:lnSpc>
                          <a:spcPct val="115000"/>
                        </a:lnSpc>
                        <a:spcBef>
                          <a:spcPts val="0"/>
                        </a:spcBef>
                        <a:spcAft>
                          <a:spcPts val="0"/>
                        </a:spcAft>
                      </a:pPr>
                      <a:r>
                        <a:rPr lang="en-US" sz="1200" kern="0" dirty="0">
                          <a:effectLst/>
                        </a:rPr>
                        <a:t>Length (miles)</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extLst>
                  <a:ext uri="{0D108BD9-81ED-4DB2-BD59-A6C34878D82A}">
                    <a16:rowId xmlns:a16="http://schemas.microsoft.com/office/drawing/2014/main" val="1263458173"/>
                  </a:ext>
                </a:extLst>
              </a:tr>
              <a:tr h="457200">
                <a:tc>
                  <a:txBody>
                    <a:bodyPr/>
                    <a:lstStyle/>
                    <a:p>
                      <a:pPr marL="0" marR="0" algn="ctr">
                        <a:lnSpc>
                          <a:spcPct val="115000"/>
                        </a:lnSpc>
                        <a:spcBef>
                          <a:spcPts val="0"/>
                        </a:spcBef>
                        <a:spcAft>
                          <a:spcPts val="0"/>
                        </a:spcAft>
                      </a:pPr>
                      <a:r>
                        <a:rPr lang="en-US" sz="1200" kern="0" dirty="0">
                          <a:effectLst/>
                        </a:rPr>
                        <a:t>A</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l">
                        <a:lnSpc>
                          <a:spcPct val="115000"/>
                        </a:lnSpc>
                        <a:spcBef>
                          <a:spcPts val="0"/>
                        </a:spcBef>
                        <a:spcAft>
                          <a:spcPts val="0"/>
                        </a:spcAft>
                      </a:pPr>
                      <a:r>
                        <a:rPr lang="en-US" sz="1000" b="0" kern="0" dirty="0">
                          <a:solidFill>
                            <a:srgbClr val="166382"/>
                          </a:solidFill>
                          <a:effectLst/>
                        </a:rPr>
                        <a:t>Hopyard Road: </a:t>
                      </a:r>
                      <a:r>
                        <a:rPr lang="it-IT" sz="1000" b="0" kern="0" dirty="0">
                          <a:solidFill>
                            <a:srgbClr val="166382"/>
                          </a:solidFill>
                          <a:effectLst/>
                        </a:rPr>
                        <a:t>I-580 to Del Valle Pkwy</a:t>
                      </a:r>
                      <a:endParaRPr lang="en-US" sz="1000" b="0" kern="1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7</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27</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41</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8</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76</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67</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14</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9.98</a:t>
                      </a:r>
                    </a:p>
                  </a:txBody>
                  <a:tcPr marL="9525" marR="9525" marT="9525" marB="0" anchor="ctr">
                    <a:solidFill>
                      <a:srgbClr val="166382">
                        <a:alpha val="50000"/>
                      </a:srgbClr>
                    </a:solidFill>
                  </a:tcPr>
                </a:tc>
                <a:extLst>
                  <a:ext uri="{0D108BD9-81ED-4DB2-BD59-A6C34878D82A}">
                    <a16:rowId xmlns:a16="http://schemas.microsoft.com/office/drawing/2014/main" val="972327368"/>
                  </a:ext>
                </a:extLst>
              </a:tr>
              <a:tr h="457200">
                <a:tc>
                  <a:txBody>
                    <a:bodyPr/>
                    <a:lstStyle/>
                    <a:p>
                      <a:pPr marL="0" marR="0" algn="ctr">
                        <a:lnSpc>
                          <a:spcPct val="115000"/>
                        </a:lnSpc>
                        <a:spcBef>
                          <a:spcPts val="0"/>
                        </a:spcBef>
                        <a:spcAft>
                          <a:spcPts val="0"/>
                        </a:spcAft>
                      </a:pPr>
                      <a:r>
                        <a:rPr lang="en-US" sz="1200" kern="0" dirty="0">
                          <a:effectLst/>
                        </a:rPr>
                        <a:t>B</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l">
                        <a:lnSpc>
                          <a:spcPct val="115000"/>
                        </a:lnSpc>
                        <a:spcBef>
                          <a:spcPts val="0"/>
                        </a:spcBef>
                        <a:spcAft>
                          <a:spcPts val="0"/>
                        </a:spcAft>
                      </a:pPr>
                      <a:r>
                        <a:rPr lang="en-US" sz="1000" b="0" kern="0" dirty="0">
                          <a:solidFill>
                            <a:srgbClr val="166382"/>
                          </a:solidFill>
                          <a:effectLst/>
                        </a:rPr>
                        <a:t>Santa Rita Road: </a:t>
                      </a:r>
                      <a:r>
                        <a:rPr lang="it-IT" sz="1000" b="0" kern="0" dirty="0">
                          <a:solidFill>
                            <a:srgbClr val="166382"/>
                          </a:solidFill>
                          <a:effectLst/>
                        </a:rPr>
                        <a:t>I-580 to Del Valle Pkwy</a:t>
                      </a:r>
                      <a:endParaRPr lang="en-US" sz="1000" b="0" kern="1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0</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31</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54</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89</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68</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18</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9.10</a:t>
                      </a:r>
                    </a:p>
                  </a:txBody>
                  <a:tcPr marL="9525" marR="9525" marT="9525" marB="0" anchor="ctr">
                    <a:solidFill>
                      <a:srgbClr val="166382">
                        <a:alpha val="30000"/>
                      </a:srgbClr>
                    </a:solidFill>
                  </a:tcPr>
                </a:tc>
                <a:extLst>
                  <a:ext uri="{0D108BD9-81ED-4DB2-BD59-A6C34878D82A}">
                    <a16:rowId xmlns:a16="http://schemas.microsoft.com/office/drawing/2014/main" val="3382613684"/>
                  </a:ext>
                </a:extLst>
              </a:tr>
              <a:tr h="457200">
                <a:tc>
                  <a:txBody>
                    <a:bodyPr/>
                    <a:lstStyle/>
                    <a:p>
                      <a:pPr marL="0" marR="0" algn="ctr">
                        <a:lnSpc>
                          <a:spcPct val="115000"/>
                        </a:lnSpc>
                        <a:spcBef>
                          <a:spcPts val="0"/>
                        </a:spcBef>
                        <a:spcAft>
                          <a:spcPts val="0"/>
                        </a:spcAft>
                      </a:pPr>
                      <a:r>
                        <a:rPr lang="en-US" sz="1200" kern="0" dirty="0">
                          <a:effectLst/>
                        </a:rPr>
                        <a:t>C</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l">
                        <a:lnSpc>
                          <a:spcPct val="115000"/>
                        </a:lnSpc>
                        <a:spcBef>
                          <a:spcPts val="0"/>
                        </a:spcBef>
                        <a:spcAft>
                          <a:spcPts val="0"/>
                        </a:spcAft>
                      </a:pPr>
                      <a:r>
                        <a:rPr lang="en-US" sz="1000" b="0" kern="0" dirty="0">
                          <a:solidFill>
                            <a:srgbClr val="166382"/>
                          </a:solidFill>
                          <a:effectLst/>
                        </a:rPr>
                        <a:t>Stoneridge Drive: Foothill Road to El Charro Road</a:t>
                      </a:r>
                      <a:endParaRPr lang="en-US" sz="1000" b="0" kern="1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28</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42</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75</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69</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8</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8.02</a:t>
                      </a:r>
                    </a:p>
                  </a:txBody>
                  <a:tcPr marL="9525" marR="9525" marT="9525" marB="0" anchor="ctr">
                    <a:solidFill>
                      <a:srgbClr val="166382">
                        <a:alpha val="50000"/>
                      </a:srgbClr>
                    </a:solidFill>
                  </a:tcPr>
                </a:tc>
                <a:extLst>
                  <a:ext uri="{0D108BD9-81ED-4DB2-BD59-A6C34878D82A}">
                    <a16:rowId xmlns:a16="http://schemas.microsoft.com/office/drawing/2014/main" val="3517622075"/>
                  </a:ext>
                </a:extLst>
              </a:tr>
              <a:tr h="457200">
                <a:tc>
                  <a:txBody>
                    <a:bodyPr/>
                    <a:lstStyle/>
                    <a:p>
                      <a:pPr marL="0" marR="0" algn="ctr">
                        <a:lnSpc>
                          <a:spcPct val="115000"/>
                        </a:lnSpc>
                        <a:spcBef>
                          <a:spcPts val="0"/>
                        </a:spcBef>
                        <a:spcAft>
                          <a:spcPts val="0"/>
                        </a:spcAft>
                      </a:pPr>
                      <a:r>
                        <a:rPr lang="en-US" sz="1200" kern="0" dirty="0">
                          <a:effectLst/>
                        </a:rPr>
                        <a:t>D</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l">
                        <a:lnSpc>
                          <a:spcPct val="115000"/>
                        </a:lnSpc>
                        <a:spcBef>
                          <a:spcPts val="0"/>
                        </a:spcBef>
                        <a:spcAft>
                          <a:spcPts val="0"/>
                        </a:spcAft>
                      </a:pPr>
                      <a:r>
                        <a:rPr lang="en-US" sz="1000" b="0" kern="0" dirty="0">
                          <a:solidFill>
                            <a:srgbClr val="166382"/>
                          </a:solidFill>
                          <a:effectLst/>
                        </a:rPr>
                        <a:t>Foothill Road: I-580 to Golden Eagle Way</a:t>
                      </a:r>
                      <a:endParaRPr lang="en-US" sz="1000" b="0" kern="1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30</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29</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6</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65</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52</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8</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7.73</a:t>
                      </a:r>
                    </a:p>
                  </a:txBody>
                  <a:tcPr marL="9525" marR="9525" marT="9525" marB="0" anchor="ctr">
                    <a:solidFill>
                      <a:srgbClr val="166382">
                        <a:alpha val="30000"/>
                      </a:srgbClr>
                    </a:solidFill>
                  </a:tcPr>
                </a:tc>
                <a:extLst>
                  <a:ext uri="{0D108BD9-81ED-4DB2-BD59-A6C34878D82A}">
                    <a16:rowId xmlns:a16="http://schemas.microsoft.com/office/drawing/2014/main" val="872796227"/>
                  </a:ext>
                </a:extLst>
              </a:tr>
              <a:tr h="457200">
                <a:tc>
                  <a:txBody>
                    <a:bodyPr/>
                    <a:lstStyle/>
                    <a:p>
                      <a:pPr marL="0" marR="0" algn="ctr">
                        <a:lnSpc>
                          <a:spcPct val="115000"/>
                        </a:lnSpc>
                        <a:spcBef>
                          <a:spcPts val="0"/>
                        </a:spcBef>
                        <a:spcAft>
                          <a:spcPts val="0"/>
                        </a:spcAft>
                      </a:pPr>
                      <a:r>
                        <a:rPr lang="en-US" sz="1200" b="1" kern="0" dirty="0">
                          <a:effectLst/>
                        </a:rPr>
                        <a:t>E</a:t>
                      </a:r>
                      <a:endParaRPr lang="en-US" sz="1200" b="1" i="1"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l">
                        <a:lnSpc>
                          <a:spcPct val="115000"/>
                        </a:lnSpc>
                        <a:spcBef>
                          <a:spcPts val="0"/>
                        </a:spcBef>
                        <a:spcAft>
                          <a:spcPts val="0"/>
                        </a:spcAft>
                      </a:pPr>
                      <a:r>
                        <a:rPr lang="en-US" sz="1000" b="0" kern="0" dirty="0">
                          <a:solidFill>
                            <a:srgbClr val="166382"/>
                          </a:solidFill>
                          <a:effectLst/>
                        </a:rPr>
                        <a:t>Bernal Avenue: Foothill Road to Vineyard Avenue</a:t>
                      </a:r>
                      <a:endParaRPr lang="en-US" sz="1000" b="0" i="1" kern="1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0</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23</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34</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62</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47</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11</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7.50</a:t>
                      </a:r>
                    </a:p>
                  </a:txBody>
                  <a:tcPr marL="9525" marR="9525" marT="9525" marB="0" anchor="ctr">
                    <a:solidFill>
                      <a:srgbClr val="166382">
                        <a:alpha val="50000"/>
                      </a:srgbClr>
                    </a:solidFill>
                  </a:tcPr>
                </a:tc>
                <a:extLst>
                  <a:ext uri="{0D108BD9-81ED-4DB2-BD59-A6C34878D82A}">
                    <a16:rowId xmlns:a16="http://schemas.microsoft.com/office/drawing/2014/main" val="2854430876"/>
                  </a:ext>
                </a:extLst>
              </a:tr>
              <a:tr h="457200">
                <a:tc>
                  <a:txBody>
                    <a:bodyPr/>
                    <a:lstStyle/>
                    <a:p>
                      <a:pPr marL="0" marR="0" algn="ctr">
                        <a:lnSpc>
                          <a:spcPct val="115000"/>
                        </a:lnSpc>
                        <a:spcBef>
                          <a:spcPts val="0"/>
                        </a:spcBef>
                        <a:spcAft>
                          <a:spcPts val="0"/>
                        </a:spcAft>
                      </a:pPr>
                      <a:r>
                        <a:rPr lang="en-US" sz="1200" b="1" kern="0" dirty="0">
                          <a:effectLst/>
                        </a:rPr>
                        <a:t>F</a:t>
                      </a:r>
                      <a:endParaRPr lang="en-US" sz="1200" b="1" i="1"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l">
                        <a:lnSpc>
                          <a:spcPct val="115000"/>
                        </a:lnSpc>
                        <a:spcBef>
                          <a:spcPts val="0"/>
                        </a:spcBef>
                        <a:spcAft>
                          <a:spcPts val="0"/>
                        </a:spcAft>
                      </a:pPr>
                      <a:r>
                        <a:rPr lang="en-US" sz="1000" b="0" kern="0" dirty="0">
                          <a:solidFill>
                            <a:srgbClr val="166382"/>
                          </a:solidFill>
                          <a:effectLst/>
                        </a:rPr>
                        <a:t>Valley Avenue: Sunol Boulevard to Vineyard Avenue</a:t>
                      </a:r>
                      <a:endParaRPr lang="en-US" sz="1000" b="0" i="1" kern="1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0</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22</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32</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56</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45</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14</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6.27</a:t>
                      </a:r>
                    </a:p>
                  </a:txBody>
                  <a:tcPr marL="9525" marR="9525" marT="9525" marB="0" anchor="ctr">
                    <a:solidFill>
                      <a:srgbClr val="166382">
                        <a:alpha val="30000"/>
                      </a:srgbClr>
                    </a:solidFill>
                  </a:tcPr>
                </a:tc>
                <a:extLst>
                  <a:ext uri="{0D108BD9-81ED-4DB2-BD59-A6C34878D82A}">
                    <a16:rowId xmlns:a16="http://schemas.microsoft.com/office/drawing/2014/main" val="177266626"/>
                  </a:ext>
                </a:extLst>
              </a:tr>
              <a:tr h="457200">
                <a:tc>
                  <a:txBody>
                    <a:bodyPr/>
                    <a:lstStyle/>
                    <a:p>
                      <a:pPr marL="0" marR="0" algn="ctr">
                        <a:lnSpc>
                          <a:spcPct val="115000"/>
                        </a:lnSpc>
                        <a:spcBef>
                          <a:spcPts val="0"/>
                        </a:spcBef>
                        <a:spcAft>
                          <a:spcPts val="0"/>
                        </a:spcAft>
                      </a:pPr>
                      <a:r>
                        <a:rPr lang="en-US" sz="1200" kern="0" dirty="0">
                          <a:effectLst/>
                        </a:rPr>
                        <a:t>G</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l">
                        <a:lnSpc>
                          <a:spcPct val="115000"/>
                        </a:lnSpc>
                        <a:spcBef>
                          <a:spcPts val="0"/>
                        </a:spcBef>
                        <a:spcAft>
                          <a:spcPts val="0"/>
                        </a:spcAft>
                      </a:pPr>
                      <a:r>
                        <a:rPr lang="en-US" sz="1000" b="0" kern="0" dirty="0">
                          <a:solidFill>
                            <a:srgbClr val="166382"/>
                          </a:solidFill>
                          <a:effectLst/>
                        </a:rPr>
                        <a:t>Owens Drive: Johnson Drive to W Las Positas Boulevard</a:t>
                      </a:r>
                      <a:endParaRPr lang="en-US" sz="1000" b="0" kern="1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0</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13</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21</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39</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31</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10</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6.02</a:t>
                      </a:r>
                    </a:p>
                  </a:txBody>
                  <a:tcPr marL="9525" marR="9525" marT="9525" marB="0" anchor="ctr">
                    <a:solidFill>
                      <a:srgbClr val="166382">
                        <a:alpha val="50000"/>
                      </a:srgbClr>
                    </a:solidFill>
                  </a:tcPr>
                </a:tc>
                <a:extLst>
                  <a:ext uri="{0D108BD9-81ED-4DB2-BD59-A6C34878D82A}">
                    <a16:rowId xmlns:a16="http://schemas.microsoft.com/office/drawing/2014/main" val="2538089760"/>
                  </a:ext>
                </a:extLst>
              </a:tr>
              <a:tr h="457200">
                <a:tc>
                  <a:txBody>
                    <a:bodyPr/>
                    <a:lstStyle/>
                    <a:p>
                      <a:pPr marL="0" marR="0" algn="ctr">
                        <a:lnSpc>
                          <a:spcPct val="115000"/>
                        </a:lnSpc>
                        <a:spcBef>
                          <a:spcPts val="0"/>
                        </a:spcBef>
                        <a:spcAft>
                          <a:spcPts val="0"/>
                        </a:spcAft>
                      </a:pPr>
                      <a:r>
                        <a:rPr lang="en-US" sz="1200" b="1" kern="0" dirty="0">
                          <a:effectLst/>
                        </a:rPr>
                        <a:t>H</a:t>
                      </a:r>
                      <a:endParaRPr lang="en-US" sz="1200" b="1" i="1"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l">
                        <a:lnSpc>
                          <a:spcPct val="115000"/>
                        </a:lnSpc>
                        <a:spcBef>
                          <a:spcPts val="0"/>
                        </a:spcBef>
                        <a:spcAft>
                          <a:spcPts val="0"/>
                        </a:spcAft>
                      </a:pPr>
                      <a:r>
                        <a:rPr lang="en-US" sz="1000" b="0" kern="0" dirty="0">
                          <a:solidFill>
                            <a:srgbClr val="166382"/>
                          </a:solidFill>
                          <a:effectLst/>
                        </a:rPr>
                        <a:t>W Las Positas Boulevard: Foothill Road to Boardwalk Street</a:t>
                      </a:r>
                      <a:endParaRPr lang="en-US" sz="1000" b="0" i="1" kern="1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18</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14</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36</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27</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0</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12</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5.29</a:t>
                      </a:r>
                    </a:p>
                  </a:txBody>
                  <a:tcPr marL="9525" marR="9525" marT="9525" marB="0" anchor="ctr">
                    <a:solidFill>
                      <a:srgbClr val="166382">
                        <a:alpha val="30000"/>
                      </a:srgbClr>
                    </a:solidFill>
                  </a:tcPr>
                </a:tc>
                <a:extLst>
                  <a:ext uri="{0D108BD9-81ED-4DB2-BD59-A6C34878D82A}">
                    <a16:rowId xmlns:a16="http://schemas.microsoft.com/office/drawing/2014/main" val="1525436420"/>
                  </a:ext>
                </a:extLst>
              </a:tr>
              <a:tr h="457200">
                <a:tc>
                  <a:txBody>
                    <a:bodyPr/>
                    <a:lstStyle/>
                    <a:p>
                      <a:pPr marL="0" marR="0" algn="ctr">
                        <a:lnSpc>
                          <a:spcPct val="115000"/>
                        </a:lnSpc>
                        <a:spcBef>
                          <a:spcPts val="0"/>
                        </a:spcBef>
                        <a:spcAft>
                          <a:spcPts val="0"/>
                        </a:spcAft>
                      </a:pPr>
                      <a:r>
                        <a:rPr lang="en-US" sz="1200" b="1" kern="0" dirty="0">
                          <a:effectLst/>
                        </a:rPr>
                        <a:t>I</a:t>
                      </a:r>
                      <a:endParaRPr lang="en-US" sz="1200" b="1" i="1"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l">
                        <a:lnSpc>
                          <a:spcPct val="115000"/>
                        </a:lnSpc>
                        <a:spcBef>
                          <a:spcPts val="0"/>
                        </a:spcBef>
                        <a:spcAft>
                          <a:spcPts val="0"/>
                        </a:spcAft>
                      </a:pPr>
                      <a:r>
                        <a:rPr lang="en-US" sz="1000" b="0" kern="0" dirty="0">
                          <a:solidFill>
                            <a:srgbClr val="166382"/>
                          </a:solidFill>
                          <a:effectLst/>
                        </a:rPr>
                        <a:t>Sunol Boulevard: Bernal Avenue to I-680</a:t>
                      </a:r>
                      <a:endParaRPr lang="en-US" sz="1000" b="0" i="1" kern="1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0</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16</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26</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46</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41</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0</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a:t>
                      </a:r>
                    </a:p>
                  </a:txBody>
                  <a:tcPr marL="9525" marR="9525" marT="9525" marB="0" anchor="ctr">
                    <a:solidFill>
                      <a:srgbClr val="166382">
                        <a:alpha val="5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4.77</a:t>
                      </a:r>
                    </a:p>
                  </a:txBody>
                  <a:tcPr marL="9525" marR="9525" marT="9525" marB="0" anchor="ctr">
                    <a:solidFill>
                      <a:srgbClr val="166382">
                        <a:alpha val="50000"/>
                      </a:srgbClr>
                    </a:solidFill>
                  </a:tcPr>
                </a:tc>
                <a:extLst>
                  <a:ext uri="{0D108BD9-81ED-4DB2-BD59-A6C34878D82A}">
                    <a16:rowId xmlns:a16="http://schemas.microsoft.com/office/drawing/2014/main" val="1929934662"/>
                  </a:ext>
                </a:extLst>
              </a:tr>
              <a:tr h="457200">
                <a:tc>
                  <a:txBody>
                    <a:bodyPr/>
                    <a:lstStyle/>
                    <a:p>
                      <a:pPr marL="0" marR="0" algn="ctr">
                        <a:lnSpc>
                          <a:spcPct val="115000"/>
                        </a:lnSpc>
                        <a:spcBef>
                          <a:spcPts val="0"/>
                        </a:spcBef>
                        <a:spcAft>
                          <a:spcPts val="0"/>
                        </a:spcAft>
                      </a:pPr>
                      <a:r>
                        <a:rPr lang="en-US" sz="1200" kern="0" dirty="0">
                          <a:effectLst/>
                        </a:rPr>
                        <a:t>J</a:t>
                      </a:r>
                      <a:endParaRPr lang="en-US" sz="1200" kern="100" dirty="0">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solidFill>
                  </a:tcPr>
                </a:tc>
                <a:tc>
                  <a:txBody>
                    <a:bodyPr/>
                    <a:lstStyle/>
                    <a:p>
                      <a:pPr marL="0" marR="0" algn="l">
                        <a:lnSpc>
                          <a:spcPct val="115000"/>
                        </a:lnSpc>
                        <a:spcBef>
                          <a:spcPts val="0"/>
                        </a:spcBef>
                        <a:spcAft>
                          <a:spcPts val="0"/>
                        </a:spcAft>
                      </a:pPr>
                      <a:r>
                        <a:rPr lang="en-US" sz="1000" b="0" kern="0" dirty="0">
                          <a:solidFill>
                            <a:srgbClr val="166382"/>
                          </a:solidFill>
                          <a:effectLst/>
                        </a:rPr>
                        <a:t>Hacienda Drive: </a:t>
                      </a:r>
                      <a:r>
                        <a:rPr lang="pl-PL" sz="1000" b="0" kern="0" dirty="0">
                          <a:solidFill>
                            <a:srgbClr val="166382"/>
                          </a:solidFill>
                          <a:effectLst/>
                        </a:rPr>
                        <a:t>I-580 to W Las Positas Boulevard</a:t>
                      </a:r>
                      <a:endParaRPr lang="en-US" sz="1000" b="0" kern="100" dirty="0">
                        <a:solidFill>
                          <a:srgbClr val="166382"/>
                        </a:solidFill>
                        <a:effectLst/>
                        <a:latin typeface="Segoe UI" panose="020B0502040204020203" pitchFamily="34" charset="0"/>
                        <a:ea typeface="Aptos" panose="020B0004020202020204" pitchFamily="34" charset="0"/>
                        <a:cs typeface="Segoe UI" panose="020B0502040204020203" pitchFamily="34" charset="0"/>
                      </a:endParaRPr>
                    </a:p>
                  </a:txBody>
                  <a:tcPr marL="68580" marR="68580" marT="0"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6</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9</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4</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19</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18</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2</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0</a:t>
                      </a:r>
                    </a:p>
                  </a:txBody>
                  <a:tcPr marL="9525" marR="9525" marT="9525" marB="0" anchor="ctr">
                    <a:solidFill>
                      <a:srgbClr val="166382">
                        <a:alpha val="30000"/>
                      </a:srgbClr>
                    </a:solidFill>
                  </a:tcPr>
                </a:tc>
                <a:tc>
                  <a:txBody>
                    <a:bodyPr/>
                    <a:lstStyle/>
                    <a:p>
                      <a:pPr algn="ctr" fontAlgn="ctr"/>
                      <a:r>
                        <a:rPr lang="en-US" sz="1000" b="0" i="0" u="none" strike="noStrike" dirty="0">
                          <a:solidFill>
                            <a:srgbClr val="166382"/>
                          </a:solidFill>
                          <a:effectLst/>
                          <a:latin typeface="Segoe UI" panose="020B0502040204020203" pitchFamily="34" charset="0"/>
                          <a:cs typeface="Segoe UI" panose="020B0502040204020203" pitchFamily="34" charset="0"/>
                        </a:rPr>
                        <a:t>3.10</a:t>
                      </a:r>
                    </a:p>
                  </a:txBody>
                  <a:tcPr marL="9525" marR="9525" marT="9525" marB="0" anchor="ctr">
                    <a:solidFill>
                      <a:srgbClr val="166382">
                        <a:alpha val="30000"/>
                      </a:srgbClr>
                    </a:solidFill>
                  </a:tcPr>
                </a:tc>
                <a:extLst>
                  <a:ext uri="{0D108BD9-81ED-4DB2-BD59-A6C34878D82A}">
                    <a16:rowId xmlns:a16="http://schemas.microsoft.com/office/drawing/2014/main" val="3601370584"/>
                  </a:ext>
                </a:extLst>
              </a:tr>
            </a:tbl>
          </a:graphicData>
        </a:graphic>
      </p:graphicFrame>
      <p:sp>
        <p:nvSpPr>
          <p:cNvPr id="7" name="Title 1">
            <a:extLst>
              <a:ext uri="{FF2B5EF4-FFF2-40B4-BE49-F238E27FC236}">
                <a16:creationId xmlns:a16="http://schemas.microsoft.com/office/drawing/2014/main" id="{D74CB3D2-F589-6625-644C-B155EFE2B991}"/>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High Injury Network - Corridors</a:t>
            </a:r>
          </a:p>
        </p:txBody>
      </p:sp>
    </p:spTree>
    <p:extLst>
      <p:ext uri="{BB962C8B-B14F-4D97-AF65-F5344CB8AC3E}">
        <p14:creationId xmlns:p14="http://schemas.microsoft.com/office/powerpoint/2010/main" val="1358371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549E-5322-99BE-ADD8-ABD4A29AD62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C2FD75-C976-1A2E-AD46-9AB332ECFB1D}"/>
              </a:ext>
            </a:extLst>
          </p:cNvPr>
          <p:cNvSpPr>
            <a:spLocks noGrp="1"/>
          </p:cNvSpPr>
          <p:nvPr>
            <p:ph type="sldNum" sz="quarter" idx="12"/>
          </p:nvPr>
        </p:nvSpPr>
        <p:spPr/>
        <p:txBody>
          <a:bodyPr/>
          <a:lstStyle/>
          <a:p>
            <a:fld id="{0184A79C-86BA-4374-9AE3-3A0010382100}" type="slidenum">
              <a:rPr lang="en-US" smtClean="0">
                <a:solidFill>
                  <a:prstClr val="black">
                    <a:tint val="75000"/>
                  </a:prstClr>
                </a:solidFill>
              </a:rPr>
              <a:pPr/>
              <a:t>8</a:t>
            </a:fld>
            <a:endParaRPr lang="en-US" dirty="0">
              <a:solidFill>
                <a:prstClr val="black">
                  <a:tint val="75000"/>
                </a:prstClr>
              </a:solidFill>
            </a:endParaRPr>
          </a:p>
        </p:txBody>
      </p:sp>
      <p:sp>
        <p:nvSpPr>
          <p:cNvPr id="7" name="Title 1">
            <a:extLst>
              <a:ext uri="{FF2B5EF4-FFF2-40B4-BE49-F238E27FC236}">
                <a16:creationId xmlns:a16="http://schemas.microsoft.com/office/drawing/2014/main" id="{D5F7C4B8-38F7-D278-42CB-D7F2FAE309E2}"/>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High Injury Network – Focused Corridors</a:t>
            </a:r>
          </a:p>
        </p:txBody>
      </p:sp>
      <p:graphicFrame>
        <p:nvGraphicFramePr>
          <p:cNvPr id="3" name="Table 2">
            <a:extLst>
              <a:ext uri="{FF2B5EF4-FFF2-40B4-BE49-F238E27FC236}">
                <a16:creationId xmlns:a16="http://schemas.microsoft.com/office/drawing/2014/main" id="{09BB60B0-614C-1C5C-0F73-A13809061651}"/>
              </a:ext>
            </a:extLst>
          </p:cNvPr>
          <p:cNvGraphicFramePr>
            <a:graphicFrameLocks noGrp="1"/>
          </p:cNvGraphicFramePr>
          <p:nvPr>
            <p:extLst>
              <p:ext uri="{D42A27DB-BD31-4B8C-83A1-F6EECF244321}">
                <p14:modId xmlns:p14="http://schemas.microsoft.com/office/powerpoint/2010/main" val="2609086116"/>
              </p:ext>
            </p:extLst>
          </p:nvPr>
        </p:nvGraphicFramePr>
        <p:xfrm>
          <a:off x="103354" y="867257"/>
          <a:ext cx="6738684" cy="5505905"/>
        </p:xfrm>
        <a:graphic>
          <a:graphicData uri="http://schemas.openxmlformats.org/drawingml/2006/table">
            <a:tbl>
              <a:tblPr>
                <a:tableStyleId>{5C22544A-7EE6-4342-B048-85BDC9FD1C3A}</a:tableStyleId>
              </a:tblPr>
              <a:tblGrid>
                <a:gridCol w="499162">
                  <a:extLst>
                    <a:ext uri="{9D8B030D-6E8A-4147-A177-3AD203B41FA5}">
                      <a16:colId xmlns:a16="http://schemas.microsoft.com/office/drawing/2014/main" val="1646016084"/>
                    </a:ext>
                  </a:extLst>
                </a:gridCol>
                <a:gridCol w="2984571">
                  <a:extLst>
                    <a:ext uri="{9D8B030D-6E8A-4147-A177-3AD203B41FA5}">
                      <a16:colId xmlns:a16="http://schemas.microsoft.com/office/drawing/2014/main" val="787134623"/>
                    </a:ext>
                  </a:extLst>
                </a:gridCol>
                <a:gridCol w="499162">
                  <a:extLst>
                    <a:ext uri="{9D8B030D-6E8A-4147-A177-3AD203B41FA5}">
                      <a16:colId xmlns:a16="http://schemas.microsoft.com/office/drawing/2014/main" val="4062527780"/>
                    </a:ext>
                  </a:extLst>
                </a:gridCol>
                <a:gridCol w="499162">
                  <a:extLst>
                    <a:ext uri="{9D8B030D-6E8A-4147-A177-3AD203B41FA5}">
                      <a16:colId xmlns:a16="http://schemas.microsoft.com/office/drawing/2014/main" val="3135564913"/>
                    </a:ext>
                  </a:extLst>
                </a:gridCol>
                <a:gridCol w="499162">
                  <a:extLst>
                    <a:ext uri="{9D8B030D-6E8A-4147-A177-3AD203B41FA5}">
                      <a16:colId xmlns:a16="http://schemas.microsoft.com/office/drawing/2014/main" val="3631074279"/>
                    </a:ext>
                  </a:extLst>
                </a:gridCol>
                <a:gridCol w="499162">
                  <a:extLst>
                    <a:ext uri="{9D8B030D-6E8A-4147-A177-3AD203B41FA5}">
                      <a16:colId xmlns:a16="http://schemas.microsoft.com/office/drawing/2014/main" val="3705032433"/>
                    </a:ext>
                  </a:extLst>
                </a:gridCol>
                <a:gridCol w="759141">
                  <a:extLst>
                    <a:ext uri="{9D8B030D-6E8A-4147-A177-3AD203B41FA5}">
                      <a16:colId xmlns:a16="http://schemas.microsoft.com/office/drawing/2014/main" val="15879411"/>
                    </a:ext>
                  </a:extLst>
                </a:gridCol>
                <a:gridCol w="499162">
                  <a:extLst>
                    <a:ext uri="{9D8B030D-6E8A-4147-A177-3AD203B41FA5}">
                      <a16:colId xmlns:a16="http://schemas.microsoft.com/office/drawing/2014/main" val="2882541721"/>
                    </a:ext>
                  </a:extLst>
                </a:gridCol>
              </a:tblGrid>
              <a:tr h="416192">
                <a:tc>
                  <a:txBody>
                    <a:bodyPr/>
                    <a:lstStyle/>
                    <a:p>
                      <a:pPr algn="ctr" fontAlgn="b">
                        <a:buNone/>
                      </a:pPr>
                      <a:r>
                        <a:rPr lang="en-IN" sz="1200" b="1" kern="0" dirty="0">
                          <a:solidFill>
                            <a:schemeClr val="bg1"/>
                          </a:solidFill>
                          <a:effectLst/>
                          <a:latin typeface="+mn-lt"/>
                          <a:ea typeface="+mn-ea"/>
                          <a:cs typeface="+mn-cs"/>
                        </a:rPr>
                        <a:t>Rank</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mn-lt"/>
                          <a:ea typeface="+mn-ea"/>
                          <a:cs typeface="+mn-cs"/>
                        </a:rPr>
                        <a:t>Corridor</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mn-lt"/>
                          <a:ea typeface="+mn-ea"/>
                          <a:cs typeface="+mn-cs"/>
                        </a:rPr>
                        <a:t>KSI</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mn-lt"/>
                          <a:ea typeface="+mn-ea"/>
                          <a:cs typeface="+mn-cs"/>
                        </a:rPr>
                        <a:t>Injury</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mn-lt"/>
                          <a:ea typeface="+mn-ea"/>
                          <a:cs typeface="+mn-cs"/>
                        </a:rPr>
                        <a:t>Ped</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mn-lt"/>
                          <a:ea typeface="+mn-ea"/>
                          <a:cs typeface="+mn-cs"/>
                        </a:rPr>
                        <a:t>Bike</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mn-lt"/>
                          <a:ea typeface="+mn-ea"/>
                          <a:cs typeface="+mn-cs"/>
                        </a:rPr>
                        <a:t>Unsafe Speed</a:t>
                      </a:r>
                    </a:p>
                  </a:txBody>
                  <a:tcPr marL="9525" marR="9525" marT="9525" marB="0" anchor="ctr">
                    <a:solidFill>
                      <a:srgbClr val="166382"/>
                    </a:solidFill>
                  </a:tcPr>
                </a:tc>
                <a:tc>
                  <a:txBody>
                    <a:bodyPr/>
                    <a:lstStyle/>
                    <a:p>
                      <a:pPr algn="ctr" fontAlgn="b">
                        <a:buNone/>
                      </a:pPr>
                      <a:r>
                        <a:rPr lang="en-IN" sz="1200" b="1" kern="0" dirty="0">
                          <a:solidFill>
                            <a:schemeClr val="lt1"/>
                          </a:solidFill>
                          <a:effectLst/>
                          <a:latin typeface="+mn-lt"/>
                          <a:ea typeface="+mn-ea"/>
                          <a:cs typeface="+mn-cs"/>
                        </a:rPr>
                        <a:t>Score</a:t>
                      </a:r>
                    </a:p>
                  </a:txBody>
                  <a:tcPr marL="9525" marR="9525" marT="9525" marB="0" anchor="ctr">
                    <a:solidFill>
                      <a:srgbClr val="166382"/>
                    </a:solidFill>
                  </a:tcPr>
                </a:tc>
                <a:extLst>
                  <a:ext uri="{0D108BD9-81ED-4DB2-BD59-A6C34878D82A}">
                    <a16:rowId xmlns:a16="http://schemas.microsoft.com/office/drawing/2014/main" val="873593219"/>
                  </a:ext>
                </a:extLst>
              </a:tr>
              <a:tr h="416192">
                <a:tc>
                  <a:txBody>
                    <a:bodyPr/>
                    <a:lstStyle/>
                    <a:p>
                      <a:pPr algn="ctr" fontAlgn="b">
                        <a:buNone/>
                      </a:pPr>
                      <a:r>
                        <a:rPr lang="en-IN" sz="1100" b="1" u="none" strike="noStrike" dirty="0">
                          <a:solidFill>
                            <a:schemeClr val="bg1"/>
                          </a:solidFill>
                          <a:effectLst/>
                        </a:rPr>
                        <a:t>1</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Hopyard Road: Valley Avenue to West Las Positas Boulevard</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2</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26</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6</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6</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58.41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extLst>
                  <a:ext uri="{0D108BD9-81ED-4DB2-BD59-A6C34878D82A}">
                    <a16:rowId xmlns:a16="http://schemas.microsoft.com/office/drawing/2014/main" val="3211822215"/>
                  </a:ext>
                </a:extLst>
              </a:tr>
              <a:tr h="229941">
                <a:tc>
                  <a:txBody>
                    <a:bodyPr/>
                    <a:lstStyle/>
                    <a:p>
                      <a:pPr algn="ctr" fontAlgn="b">
                        <a:buNone/>
                      </a:pPr>
                      <a:r>
                        <a:rPr lang="en-IN" sz="1100" b="1" u="none" strike="noStrike" dirty="0">
                          <a:solidFill>
                            <a:schemeClr val="bg1"/>
                          </a:solidFill>
                          <a:effectLst/>
                        </a:rPr>
                        <a:t>2</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Hopyard Road: Valley Avenue to Black Avenue</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4</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2</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49.23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extLst>
                  <a:ext uri="{0D108BD9-81ED-4DB2-BD59-A6C34878D82A}">
                    <a16:rowId xmlns:a16="http://schemas.microsoft.com/office/drawing/2014/main" val="544737517"/>
                  </a:ext>
                </a:extLst>
              </a:tr>
              <a:tr h="229941">
                <a:tc>
                  <a:txBody>
                    <a:bodyPr/>
                    <a:lstStyle/>
                    <a:p>
                      <a:pPr algn="ctr" fontAlgn="b">
                        <a:buNone/>
                      </a:pPr>
                      <a:r>
                        <a:rPr lang="en-IN" sz="1100" b="1" u="none" strike="noStrike" dirty="0">
                          <a:solidFill>
                            <a:schemeClr val="bg1"/>
                          </a:solidFill>
                          <a:effectLst/>
                        </a:rPr>
                        <a:t>3</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Santa Rita Road: Valley Avenue to Mohr Avenue</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16</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44.86</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extLst>
                  <a:ext uri="{0D108BD9-81ED-4DB2-BD59-A6C34878D82A}">
                    <a16:rowId xmlns:a16="http://schemas.microsoft.com/office/drawing/2014/main" val="1097352892"/>
                  </a:ext>
                </a:extLst>
              </a:tr>
              <a:tr h="229941">
                <a:tc>
                  <a:txBody>
                    <a:bodyPr/>
                    <a:lstStyle/>
                    <a:p>
                      <a:pPr algn="ctr" fontAlgn="b">
                        <a:buNone/>
                      </a:pPr>
                      <a:r>
                        <a:rPr lang="en-IN" sz="1100" b="1" u="none" strike="noStrike" dirty="0">
                          <a:solidFill>
                            <a:schemeClr val="bg1"/>
                          </a:solidFill>
                          <a:effectLst/>
                        </a:rPr>
                        <a:t>4</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marL="0" marR="0" algn="l" defTabSz="914400" rtl="0" eaLnBrk="1" fontAlgn="b" latinLnBrk="0" hangingPunct="1">
                        <a:lnSpc>
                          <a:spcPct val="107000"/>
                        </a:lnSpc>
                        <a:spcBef>
                          <a:spcPts val="0"/>
                        </a:spcBef>
                        <a:spcAft>
                          <a:spcPts val="0"/>
                        </a:spcAft>
                        <a:buNone/>
                      </a:pPr>
                      <a:r>
                        <a:rPr lang="en-IN" sz="1100" u="none" strike="noStrike" kern="1200" dirty="0">
                          <a:solidFill>
                            <a:srgbClr val="166382"/>
                          </a:solidFill>
                          <a:effectLst/>
                          <a:latin typeface="+mn-lt"/>
                          <a:ea typeface="+mn-ea"/>
                          <a:cs typeface="+mn-cs"/>
                        </a:rPr>
                        <a:t>Owens Drive: Willow Road to Hacienda Drive</a:t>
                      </a:r>
                      <a:endParaRPr lang="en-US" sz="1100" u="none" strike="noStrike" kern="1200" dirty="0">
                        <a:solidFill>
                          <a:srgbClr val="166382"/>
                        </a:solidFill>
                        <a:effectLst/>
                        <a:latin typeface="+mn-lt"/>
                        <a:ea typeface="+mn-ea"/>
                        <a:cs typeface="+mn-cs"/>
                      </a:endParaRPr>
                    </a:p>
                  </a:txBody>
                  <a:tcPr marL="68580" marR="68580" marT="0" marB="0" anchor="ctr">
                    <a:solidFill>
                      <a:srgbClr val="166382">
                        <a:alpha val="30000"/>
                      </a:srgbClr>
                    </a:solidFill>
                  </a:tcPr>
                </a:tc>
                <a:tc>
                  <a:txBody>
                    <a:bodyPr/>
                    <a:lstStyle/>
                    <a:p>
                      <a:pPr algn="ctr" fontAlgn="b">
                        <a:buNone/>
                      </a:pPr>
                      <a:r>
                        <a:rPr lang="en-IN" sz="1100" u="none" strike="noStrike" dirty="0">
                          <a:solidFill>
                            <a:srgbClr val="166382"/>
                          </a:solidFill>
                          <a:effectLst/>
                        </a:rPr>
                        <a:t>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40.58</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extLst>
                  <a:ext uri="{0D108BD9-81ED-4DB2-BD59-A6C34878D82A}">
                    <a16:rowId xmlns:a16="http://schemas.microsoft.com/office/drawing/2014/main" val="1642197604"/>
                  </a:ext>
                </a:extLst>
              </a:tr>
              <a:tr h="408253">
                <a:tc>
                  <a:txBody>
                    <a:bodyPr/>
                    <a:lstStyle/>
                    <a:p>
                      <a:pPr algn="ctr" fontAlgn="b">
                        <a:buNone/>
                      </a:pPr>
                      <a:r>
                        <a:rPr lang="en-IN" sz="1100" b="1" u="none" strike="noStrike" dirty="0">
                          <a:solidFill>
                            <a:schemeClr val="bg1"/>
                          </a:solidFill>
                          <a:effectLst/>
                        </a:rPr>
                        <a:t>5</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Main Streets: Stanley Boulevard to W Angela Street</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40.53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extLst>
                  <a:ext uri="{0D108BD9-81ED-4DB2-BD59-A6C34878D82A}">
                    <a16:rowId xmlns:a16="http://schemas.microsoft.com/office/drawing/2014/main" val="3355854444"/>
                  </a:ext>
                </a:extLst>
              </a:tr>
              <a:tr h="416192">
                <a:tc>
                  <a:txBody>
                    <a:bodyPr/>
                    <a:lstStyle/>
                    <a:p>
                      <a:pPr algn="ctr" fontAlgn="b">
                        <a:buNone/>
                      </a:pPr>
                      <a:r>
                        <a:rPr lang="en-IN" sz="1100" b="1" u="none" strike="noStrike" dirty="0">
                          <a:solidFill>
                            <a:schemeClr val="bg1"/>
                          </a:solidFill>
                          <a:effectLst/>
                        </a:rPr>
                        <a:t>6</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Santa Rita Road: Mohr Avenue to Stoneridge Drive</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17</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7</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40.12</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extLst>
                  <a:ext uri="{0D108BD9-81ED-4DB2-BD59-A6C34878D82A}">
                    <a16:rowId xmlns:a16="http://schemas.microsoft.com/office/drawing/2014/main" val="1158737509"/>
                  </a:ext>
                </a:extLst>
              </a:tr>
              <a:tr h="416192">
                <a:tc>
                  <a:txBody>
                    <a:bodyPr/>
                    <a:lstStyle/>
                    <a:p>
                      <a:pPr algn="ctr" fontAlgn="b">
                        <a:buNone/>
                      </a:pPr>
                      <a:r>
                        <a:rPr lang="en-IN" sz="1100" b="1" u="none" strike="noStrike" dirty="0">
                          <a:solidFill>
                            <a:schemeClr val="bg1"/>
                          </a:solidFill>
                          <a:effectLst/>
                        </a:rPr>
                        <a:t>7</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Stoneridge Drive: Stoneridge Mall Road to Johnson Drive</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2</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23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b="0" i="0" u="none" strike="noStrike" dirty="0">
                          <a:solidFill>
                            <a:srgbClr val="166382"/>
                          </a:solidFill>
                          <a:effectLst/>
                          <a:latin typeface="Aptos Narrow" panose="020B0004020202020204" pitchFamily="34" charset="0"/>
                        </a:rPr>
                        <a:t>39.65</a:t>
                      </a:r>
                    </a:p>
                  </a:txBody>
                  <a:tcPr marL="9525" marR="9525" marT="9525" marB="0" anchor="ctr">
                    <a:solidFill>
                      <a:srgbClr val="166382">
                        <a:alpha val="50000"/>
                      </a:srgbClr>
                    </a:solidFill>
                  </a:tcPr>
                </a:tc>
                <a:extLst>
                  <a:ext uri="{0D108BD9-81ED-4DB2-BD59-A6C34878D82A}">
                    <a16:rowId xmlns:a16="http://schemas.microsoft.com/office/drawing/2014/main" val="1861660764"/>
                  </a:ext>
                </a:extLst>
              </a:tr>
              <a:tr h="416192">
                <a:tc>
                  <a:txBody>
                    <a:bodyPr/>
                    <a:lstStyle/>
                    <a:p>
                      <a:pPr algn="ctr" fontAlgn="b">
                        <a:buNone/>
                      </a:pPr>
                      <a:r>
                        <a:rPr lang="en-IN" sz="1100" b="1" u="none" strike="noStrike" dirty="0">
                          <a:solidFill>
                            <a:schemeClr val="bg1"/>
                          </a:solidFill>
                          <a:effectLst/>
                        </a:rPr>
                        <a:t>8</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Foothill Road: Stoneridge Drive to northern city limit</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30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2</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38.65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extLst>
                  <a:ext uri="{0D108BD9-81ED-4DB2-BD59-A6C34878D82A}">
                    <a16:rowId xmlns:a16="http://schemas.microsoft.com/office/drawing/2014/main" val="2989116935"/>
                  </a:ext>
                </a:extLst>
              </a:tr>
              <a:tr h="336401">
                <a:tc>
                  <a:txBody>
                    <a:bodyPr/>
                    <a:lstStyle/>
                    <a:p>
                      <a:pPr algn="ctr" fontAlgn="b">
                        <a:buNone/>
                      </a:pPr>
                      <a:r>
                        <a:rPr lang="en-IN" sz="1100" b="1" u="none" strike="noStrike" dirty="0">
                          <a:solidFill>
                            <a:schemeClr val="bg1"/>
                          </a:solidFill>
                          <a:effectLst/>
                        </a:rPr>
                        <a:t>9</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West Las Positas Boulevard: Hopyard Road to Hacienda Drive</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8</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2</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2</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38.45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extLst>
                  <a:ext uri="{0D108BD9-81ED-4DB2-BD59-A6C34878D82A}">
                    <a16:rowId xmlns:a16="http://schemas.microsoft.com/office/drawing/2014/main" val="3504539785"/>
                  </a:ext>
                </a:extLst>
              </a:tr>
              <a:tr h="229941">
                <a:tc>
                  <a:txBody>
                    <a:bodyPr/>
                    <a:lstStyle/>
                    <a:p>
                      <a:pPr algn="ctr" fontAlgn="b">
                        <a:buNone/>
                      </a:pPr>
                      <a:r>
                        <a:rPr lang="en-IN" sz="1100" b="1" u="none" strike="noStrike" dirty="0">
                          <a:solidFill>
                            <a:schemeClr val="bg1"/>
                          </a:solidFill>
                          <a:effectLst/>
                        </a:rPr>
                        <a:t>10</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Santa Rita Road: Stanley Boulevard to Black Avenue</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12</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2</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38.39</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extLst>
                  <a:ext uri="{0D108BD9-81ED-4DB2-BD59-A6C34878D82A}">
                    <a16:rowId xmlns:a16="http://schemas.microsoft.com/office/drawing/2014/main" val="1879379506"/>
                  </a:ext>
                </a:extLst>
              </a:tr>
              <a:tr h="416192">
                <a:tc>
                  <a:txBody>
                    <a:bodyPr/>
                    <a:lstStyle/>
                    <a:p>
                      <a:pPr algn="ctr" fontAlgn="b">
                        <a:buNone/>
                      </a:pPr>
                      <a:r>
                        <a:rPr lang="en-IN" sz="1100" b="1" u="none" strike="noStrike" dirty="0">
                          <a:solidFill>
                            <a:schemeClr val="bg1"/>
                          </a:solidFill>
                          <a:effectLst/>
                        </a:rPr>
                        <a:t>11</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nn-NO" sz="1100" u="none" strike="noStrike" dirty="0">
                          <a:solidFill>
                            <a:srgbClr val="166382"/>
                          </a:solidFill>
                          <a:effectLst/>
                        </a:rPr>
                        <a:t>Sunol Boulevard: I-680 to Sonoma Drive</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39</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37.27</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extLst>
                  <a:ext uri="{0D108BD9-81ED-4DB2-BD59-A6C34878D82A}">
                    <a16:rowId xmlns:a16="http://schemas.microsoft.com/office/drawing/2014/main" val="240159033"/>
                  </a:ext>
                </a:extLst>
              </a:tr>
              <a:tr h="344993">
                <a:tc>
                  <a:txBody>
                    <a:bodyPr/>
                    <a:lstStyle/>
                    <a:p>
                      <a:pPr algn="ctr" fontAlgn="b">
                        <a:buNone/>
                      </a:pPr>
                      <a:r>
                        <a:rPr lang="en-IN" sz="1100" b="1" u="none" strike="noStrike" dirty="0">
                          <a:solidFill>
                            <a:schemeClr val="bg1"/>
                          </a:solidFill>
                          <a:effectLst/>
                        </a:rPr>
                        <a:t>12</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marL="0" marR="0" algn="l">
                        <a:lnSpc>
                          <a:spcPct val="107000"/>
                        </a:lnSpc>
                        <a:spcBef>
                          <a:spcPts val="0"/>
                        </a:spcBef>
                        <a:spcAft>
                          <a:spcPts val="0"/>
                        </a:spcAft>
                      </a:pPr>
                      <a:r>
                        <a:rPr lang="en-US" sz="1100" u="none" strike="noStrike" kern="1200" dirty="0">
                          <a:solidFill>
                            <a:srgbClr val="166382"/>
                          </a:solidFill>
                          <a:effectLst/>
                          <a:latin typeface="+mn-lt"/>
                          <a:ea typeface="+mn-ea"/>
                          <a:cs typeface="+mn-cs"/>
                        </a:rPr>
                        <a:t>Valley Avenue: Crestline Road to Santa Rita Road</a:t>
                      </a:r>
                    </a:p>
                  </a:txBody>
                  <a:tcPr marL="68580" marR="68580" marT="0" marB="0" anchor="ctr">
                    <a:solidFill>
                      <a:srgbClr val="166382">
                        <a:alpha val="3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9</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4</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37.18</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extLst>
                  <a:ext uri="{0D108BD9-81ED-4DB2-BD59-A6C34878D82A}">
                    <a16:rowId xmlns:a16="http://schemas.microsoft.com/office/drawing/2014/main" val="1952459459"/>
                  </a:ext>
                </a:extLst>
              </a:tr>
              <a:tr h="229941">
                <a:tc>
                  <a:txBody>
                    <a:bodyPr/>
                    <a:lstStyle/>
                    <a:p>
                      <a:pPr algn="ctr" fontAlgn="b">
                        <a:buNone/>
                      </a:pPr>
                      <a:r>
                        <a:rPr lang="en-IN" sz="1100" b="1" u="none" strike="noStrike" dirty="0">
                          <a:solidFill>
                            <a:schemeClr val="bg1"/>
                          </a:solidFill>
                          <a:effectLst/>
                        </a:rPr>
                        <a:t>13</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Hopyard Road: Stoneridge Drive to Owens Drive</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2</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19</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7</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37.04</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extLst>
                  <a:ext uri="{0D108BD9-81ED-4DB2-BD59-A6C34878D82A}">
                    <a16:rowId xmlns:a16="http://schemas.microsoft.com/office/drawing/2014/main" val="929322734"/>
                  </a:ext>
                </a:extLst>
              </a:tr>
              <a:tr h="416192">
                <a:tc>
                  <a:txBody>
                    <a:bodyPr/>
                    <a:lstStyle/>
                    <a:p>
                      <a:pPr algn="ctr" fontAlgn="b">
                        <a:buNone/>
                      </a:pPr>
                      <a:r>
                        <a:rPr lang="en-IN" sz="1100" b="1" u="none" strike="noStrike" dirty="0">
                          <a:solidFill>
                            <a:schemeClr val="bg1"/>
                          </a:solidFill>
                          <a:effectLst/>
                        </a:rPr>
                        <a:t>14</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IN" sz="1100" u="none" strike="noStrike" dirty="0">
                          <a:solidFill>
                            <a:srgbClr val="166382"/>
                          </a:solidFill>
                          <a:effectLst/>
                        </a:rPr>
                        <a:t>Bernal Avenue: Valley Avenue to Pleasanton Avenue</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tc>
                  <a:txBody>
                    <a:bodyPr/>
                    <a:lstStyle/>
                    <a:p>
                      <a:pPr algn="ctr" fontAlgn="b">
                        <a:buNone/>
                      </a:pPr>
                      <a:r>
                        <a:rPr lang="en-IN" sz="1100" u="none" strike="noStrike" dirty="0">
                          <a:solidFill>
                            <a:srgbClr val="166382"/>
                          </a:solidFill>
                          <a:effectLst/>
                        </a:rPr>
                        <a:t>36.89</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30000"/>
                      </a:srgbClr>
                    </a:solidFill>
                  </a:tcPr>
                </a:tc>
                <a:extLst>
                  <a:ext uri="{0D108BD9-81ED-4DB2-BD59-A6C34878D82A}">
                    <a16:rowId xmlns:a16="http://schemas.microsoft.com/office/drawing/2014/main" val="3689031024"/>
                  </a:ext>
                </a:extLst>
              </a:tr>
              <a:tr h="336401">
                <a:tc>
                  <a:txBody>
                    <a:bodyPr/>
                    <a:lstStyle/>
                    <a:p>
                      <a:pPr algn="ctr" fontAlgn="b">
                        <a:buNone/>
                      </a:pPr>
                      <a:r>
                        <a:rPr lang="en-IN" sz="1100" b="1" u="none" strike="noStrike" dirty="0">
                          <a:solidFill>
                            <a:schemeClr val="bg1"/>
                          </a:solidFill>
                          <a:effectLst/>
                        </a:rPr>
                        <a:t>15</a:t>
                      </a:r>
                      <a:endParaRPr lang="en-IN" sz="1100" b="1" i="0" u="none" strike="noStrike" dirty="0">
                        <a:solidFill>
                          <a:schemeClr val="bg1"/>
                        </a:solidFill>
                        <a:effectLst/>
                        <a:latin typeface="Aptos Narrow" panose="020B0004020202020204" pitchFamily="34" charset="0"/>
                      </a:endParaRPr>
                    </a:p>
                  </a:txBody>
                  <a:tcPr marL="9525" marR="9525" marT="9525" marB="0" anchor="ctr">
                    <a:solidFill>
                      <a:srgbClr val="166382"/>
                    </a:solidFill>
                  </a:tcPr>
                </a:tc>
                <a:tc>
                  <a:txBody>
                    <a:bodyPr/>
                    <a:lstStyle/>
                    <a:p>
                      <a:pPr algn="l" fontAlgn="b">
                        <a:buNone/>
                      </a:pPr>
                      <a:r>
                        <a:rPr lang="en-US" sz="1100" u="none" strike="noStrike" dirty="0">
                          <a:solidFill>
                            <a:srgbClr val="166382"/>
                          </a:solidFill>
                          <a:effectLst/>
                        </a:rPr>
                        <a:t>Foothill Road: Foothill Knolls Drive to West Las Positas Boulevard</a:t>
                      </a:r>
                      <a:endParaRPr lang="en-US"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10</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1</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tc>
                  <a:txBody>
                    <a:bodyPr/>
                    <a:lstStyle/>
                    <a:p>
                      <a:pPr algn="ctr" fontAlgn="b">
                        <a:buNone/>
                      </a:pPr>
                      <a:r>
                        <a:rPr lang="en-IN" sz="1100" u="none" strike="noStrike" dirty="0">
                          <a:solidFill>
                            <a:srgbClr val="166382"/>
                          </a:solidFill>
                          <a:effectLst/>
                        </a:rPr>
                        <a:t>36.85</a:t>
                      </a:r>
                      <a:endParaRPr lang="en-IN" sz="1100" b="0" i="0" u="none" strike="noStrike" dirty="0">
                        <a:solidFill>
                          <a:srgbClr val="166382"/>
                        </a:solidFill>
                        <a:effectLst/>
                        <a:latin typeface="Aptos Narrow" panose="020B0004020202020204" pitchFamily="34" charset="0"/>
                      </a:endParaRPr>
                    </a:p>
                  </a:txBody>
                  <a:tcPr marL="9525" marR="9525" marT="9525" marB="0" anchor="ctr">
                    <a:solidFill>
                      <a:srgbClr val="166382">
                        <a:alpha val="50000"/>
                      </a:srgbClr>
                    </a:solidFill>
                  </a:tcPr>
                </a:tc>
                <a:extLst>
                  <a:ext uri="{0D108BD9-81ED-4DB2-BD59-A6C34878D82A}">
                    <a16:rowId xmlns:a16="http://schemas.microsoft.com/office/drawing/2014/main" val="258103617"/>
                  </a:ext>
                </a:extLst>
              </a:tr>
            </a:tbl>
          </a:graphicData>
        </a:graphic>
      </p:graphicFrame>
      <p:pic>
        <p:nvPicPr>
          <p:cNvPr id="5" name="Picture 4">
            <a:extLst>
              <a:ext uri="{FF2B5EF4-FFF2-40B4-BE49-F238E27FC236}">
                <a16:creationId xmlns:a16="http://schemas.microsoft.com/office/drawing/2014/main" id="{D40422A3-3F41-8EA0-80DD-920A880732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89740" y="867257"/>
            <a:ext cx="5098443" cy="3939705"/>
          </a:xfrm>
          <a:prstGeom prst="rect">
            <a:avLst/>
          </a:prstGeom>
        </p:spPr>
      </p:pic>
      <p:graphicFrame>
        <p:nvGraphicFramePr>
          <p:cNvPr id="9" name="Table 8">
            <a:extLst>
              <a:ext uri="{FF2B5EF4-FFF2-40B4-BE49-F238E27FC236}">
                <a16:creationId xmlns:a16="http://schemas.microsoft.com/office/drawing/2014/main" id="{9056386C-9B5F-4163-3065-8207E33854A1}"/>
              </a:ext>
            </a:extLst>
          </p:cNvPr>
          <p:cNvGraphicFramePr>
            <a:graphicFrameLocks noGrp="1"/>
          </p:cNvGraphicFramePr>
          <p:nvPr>
            <p:extLst>
              <p:ext uri="{D42A27DB-BD31-4B8C-83A1-F6EECF244321}">
                <p14:modId xmlns:p14="http://schemas.microsoft.com/office/powerpoint/2010/main" val="252583444"/>
              </p:ext>
            </p:extLst>
          </p:nvPr>
        </p:nvGraphicFramePr>
        <p:xfrm>
          <a:off x="6889739" y="4845685"/>
          <a:ext cx="5098443" cy="1510665"/>
        </p:xfrm>
        <a:graphic>
          <a:graphicData uri="http://schemas.openxmlformats.org/drawingml/2006/table">
            <a:tbl>
              <a:tblPr>
                <a:tableStyleId>{5C22544A-7EE6-4342-B048-85BDC9FD1C3A}</a:tableStyleId>
              </a:tblPr>
              <a:tblGrid>
                <a:gridCol w="3723582">
                  <a:extLst>
                    <a:ext uri="{9D8B030D-6E8A-4147-A177-3AD203B41FA5}">
                      <a16:colId xmlns:a16="http://schemas.microsoft.com/office/drawing/2014/main" val="2544008177"/>
                    </a:ext>
                  </a:extLst>
                </a:gridCol>
                <a:gridCol w="1374861">
                  <a:extLst>
                    <a:ext uri="{9D8B030D-6E8A-4147-A177-3AD203B41FA5}">
                      <a16:colId xmlns:a16="http://schemas.microsoft.com/office/drawing/2014/main" val="151748044"/>
                    </a:ext>
                  </a:extLst>
                </a:gridCol>
              </a:tblGrid>
              <a:tr h="177165">
                <a:tc>
                  <a:txBody>
                    <a:bodyPr/>
                    <a:lstStyle/>
                    <a:p>
                      <a:pPr algn="ctr" fontAlgn="b">
                        <a:buNone/>
                      </a:pPr>
                      <a:r>
                        <a:rPr lang="en-IN" sz="1100" u="none" strike="noStrike" dirty="0">
                          <a:solidFill>
                            <a:schemeClr val="bg1"/>
                          </a:solidFill>
                          <a:effectLst/>
                        </a:rPr>
                        <a:t>Criteria</a:t>
                      </a:r>
                      <a:endParaRPr lang="en-IN" sz="1100" b="0" i="0" u="none" strike="noStrike" dirty="0">
                        <a:solidFill>
                          <a:schemeClr val="bg1"/>
                        </a:solidFill>
                        <a:effectLst/>
                        <a:latin typeface="Aptos Narrow" panose="020B0004020202020204" pitchFamily="34" charset="0"/>
                      </a:endParaRPr>
                    </a:p>
                  </a:txBody>
                  <a:tcPr marL="9525" marR="9525" marT="9525" marB="0" anchor="b">
                    <a:solidFill>
                      <a:srgbClr val="166382"/>
                    </a:solidFill>
                  </a:tcPr>
                </a:tc>
                <a:tc>
                  <a:txBody>
                    <a:bodyPr/>
                    <a:lstStyle/>
                    <a:p>
                      <a:pPr algn="ctr" fontAlgn="b">
                        <a:buNone/>
                      </a:pPr>
                      <a:r>
                        <a:rPr lang="en-IN" sz="1100" u="none" strike="noStrike" dirty="0">
                          <a:solidFill>
                            <a:schemeClr val="bg1"/>
                          </a:solidFill>
                          <a:effectLst/>
                        </a:rPr>
                        <a:t>Points</a:t>
                      </a:r>
                      <a:endParaRPr lang="en-IN" sz="1100" b="0" i="0" u="none" strike="noStrike" dirty="0">
                        <a:solidFill>
                          <a:schemeClr val="bg1"/>
                        </a:solidFill>
                        <a:effectLst/>
                        <a:latin typeface="Aptos Narrow" panose="020B0004020202020204" pitchFamily="34" charset="0"/>
                      </a:endParaRPr>
                    </a:p>
                  </a:txBody>
                  <a:tcPr marL="9525" marR="9525" marT="9525" marB="0" anchor="b">
                    <a:solidFill>
                      <a:srgbClr val="166382"/>
                    </a:solidFill>
                  </a:tcPr>
                </a:tc>
                <a:extLst>
                  <a:ext uri="{0D108BD9-81ED-4DB2-BD59-A6C34878D82A}">
                    <a16:rowId xmlns:a16="http://schemas.microsoft.com/office/drawing/2014/main" val="3001382952"/>
                  </a:ext>
                </a:extLst>
              </a:tr>
              <a:tr h="190500">
                <a:tc>
                  <a:txBody>
                    <a:bodyPr/>
                    <a:lstStyle/>
                    <a:p>
                      <a:pPr algn="l" fontAlgn="b">
                        <a:buNone/>
                      </a:pPr>
                      <a:r>
                        <a:rPr lang="en-IN" sz="1100" u="none" strike="noStrike" dirty="0">
                          <a:solidFill>
                            <a:srgbClr val="166382"/>
                          </a:solidFill>
                          <a:effectLst/>
                        </a:rPr>
                        <a:t>Proximity to Schools</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50000"/>
                      </a:srgbClr>
                    </a:solidFill>
                  </a:tcPr>
                </a:tc>
                <a:tc>
                  <a:txBody>
                    <a:bodyPr/>
                    <a:lstStyle/>
                    <a:p>
                      <a:pPr algn="ctr" fontAlgn="b">
                        <a:buNone/>
                      </a:pPr>
                      <a:r>
                        <a:rPr lang="en-IN" sz="1100" u="none" strike="noStrike" dirty="0">
                          <a:solidFill>
                            <a:srgbClr val="166382"/>
                          </a:solidFill>
                          <a:effectLst/>
                        </a:rPr>
                        <a:t>10</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50000"/>
                      </a:srgbClr>
                    </a:solidFill>
                  </a:tcPr>
                </a:tc>
                <a:extLst>
                  <a:ext uri="{0D108BD9-81ED-4DB2-BD59-A6C34878D82A}">
                    <a16:rowId xmlns:a16="http://schemas.microsoft.com/office/drawing/2014/main" val="3309042264"/>
                  </a:ext>
                </a:extLst>
              </a:tr>
              <a:tr h="190500">
                <a:tc>
                  <a:txBody>
                    <a:bodyPr/>
                    <a:lstStyle/>
                    <a:p>
                      <a:pPr algn="l" fontAlgn="b">
                        <a:buNone/>
                      </a:pPr>
                      <a:r>
                        <a:rPr lang="en-IN" sz="1100" b="0" i="0" u="none" strike="noStrike" dirty="0">
                          <a:solidFill>
                            <a:srgbClr val="166382"/>
                          </a:solidFill>
                          <a:effectLst/>
                          <a:latin typeface="Aptos Narrow" panose="020B0004020202020204" pitchFamily="34" charset="0"/>
                        </a:rPr>
                        <a:t>Number of KSI collisions </a:t>
                      </a:r>
                    </a:p>
                  </a:txBody>
                  <a:tcPr marL="9525" marR="9525" marT="9525" marB="0" anchor="b">
                    <a:solidFill>
                      <a:srgbClr val="166382">
                        <a:alpha val="30000"/>
                      </a:srgbClr>
                    </a:solidFill>
                  </a:tcPr>
                </a:tc>
                <a:tc>
                  <a:txBody>
                    <a:bodyPr/>
                    <a:lstStyle/>
                    <a:p>
                      <a:pPr algn="ctr" fontAlgn="b">
                        <a:buNone/>
                      </a:pPr>
                      <a:r>
                        <a:rPr lang="en-IN" sz="1100" u="none" strike="noStrike" dirty="0">
                          <a:solidFill>
                            <a:srgbClr val="166382"/>
                          </a:solidFill>
                          <a:effectLst/>
                        </a:rPr>
                        <a:t>20</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30000"/>
                      </a:srgbClr>
                    </a:solidFill>
                  </a:tcPr>
                </a:tc>
                <a:extLst>
                  <a:ext uri="{0D108BD9-81ED-4DB2-BD59-A6C34878D82A}">
                    <a16:rowId xmlns:a16="http://schemas.microsoft.com/office/drawing/2014/main" val="2649588845"/>
                  </a:ext>
                </a:extLst>
              </a:tr>
              <a:tr h="190500">
                <a:tc>
                  <a:txBody>
                    <a:bodyPr/>
                    <a:lstStyle/>
                    <a:p>
                      <a:pPr algn="l" fontAlgn="b">
                        <a:buNone/>
                      </a:pPr>
                      <a:r>
                        <a:rPr lang="en-IN" sz="1100" b="0" i="0" u="none" strike="noStrike" dirty="0">
                          <a:solidFill>
                            <a:srgbClr val="166382"/>
                          </a:solidFill>
                          <a:effectLst/>
                          <a:latin typeface="Aptos Narrow" panose="020B0004020202020204" pitchFamily="34" charset="0"/>
                        </a:rPr>
                        <a:t>Number of Pedestrian Collisions</a:t>
                      </a:r>
                    </a:p>
                  </a:txBody>
                  <a:tcPr marL="9525" marR="9525" marT="9525" marB="0" anchor="b">
                    <a:solidFill>
                      <a:srgbClr val="166382">
                        <a:alpha val="50000"/>
                      </a:srgbClr>
                    </a:solidFill>
                  </a:tcPr>
                </a:tc>
                <a:tc>
                  <a:txBody>
                    <a:bodyPr/>
                    <a:lstStyle/>
                    <a:p>
                      <a:pPr algn="ctr" fontAlgn="b">
                        <a:buNone/>
                      </a:pPr>
                      <a:r>
                        <a:rPr lang="en-IN" sz="1100" u="none" strike="noStrike" dirty="0">
                          <a:solidFill>
                            <a:srgbClr val="166382"/>
                          </a:solidFill>
                          <a:effectLst/>
                        </a:rPr>
                        <a:t>15</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50000"/>
                      </a:srgbClr>
                    </a:solidFill>
                  </a:tcPr>
                </a:tc>
                <a:extLst>
                  <a:ext uri="{0D108BD9-81ED-4DB2-BD59-A6C34878D82A}">
                    <a16:rowId xmlns:a16="http://schemas.microsoft.com/office/drawing/2014/main" val="900521555"/>
                  </a:ext>
                </a:extLst>
              </a:tr>
              <a:tr h="190500">
                <a:tc>
                  <a:txBody>
                    <a:bodyPr/>
                    <a:lstStyle/>
                    <a:p>
                      <a:pPr algn="l" fontAlgn="b">
                        <a:buNone/>
                      </a:pPr>
                      <a:r>
                        <a:rPr lang="en-IN" sz="1100" b="0" i="0" u="none" strike="noStrike" dirty="0">
                          <a:solidFill>
                            <a:srgbClr val="166382"/>
                          </a:solidFill>
                          <a:effectLst/>
                          <a:latin typeface="Aptos Narrow" panose="020B0004020202020204" pitchFamily="34" charset="0"/>
                        </a:rPr>
                        <a:t>Number of Bicycle Collisions</a:t>
                      </a:r>
                    </a:p>
                  </a:txBody>
                  <a:tcPr marL="9525" marR="9525" marT="9525" marB="0" anchor="b">
                    <a:solidFill>
                      <a:srgbClr val="166382">
                        <a:alpha val="30000"/>
                      </a:srgbClr>
                    </a:solidFill>
                  </a:tcPr>
                </a:tc>
                <a:tc>
                  <a:txBody>
                    <a:bodyPr/>
                    <a:lstStyle/>
                    <a:p>
                      <a:pPr algn="ctr" fontAlgn="b">
                        <a:buNone/>
                      </a:pPr>
                      <a:r>
                        <a:rPr lang="en-IN" sz="1100" u="none" strike="noStrike" dirty="0">
                          <a:solidFill>
                            <a:srgbClr val="166382"/>
                          </a:solidFill>
                          <a:effectLst/>
                        </a:rPr>
                        <a:t>15</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30000"/>
                      </a:srgbClr>
                    </a:solidFill>
                  </a:tcPr>
                </a:tc>
                <a:extLst>
                  <a:ext uri="{0D108BD9-81ED-4DB2-BD59-A6C34878D82A}">
                    <a16:rowId xmlns:a16="http://schemas.microsoft.com/office/drawing/2014/main" val="1820898693"/>
                  </a:ext>
                </a:extLst>
              </a:tr>
              <a:tr h="190500">
                <a:tc>
                  <a:txBody>
                    <a:bodyPr/>
                    <a:lstStyle/>
                    <a:p>
                      <a:pPr algn="l" fontAlgn="b">
                        <a:buNone/>
                      </a:pPr>
                      <a:r>
                        <a:rPr lang="en-IN" sz="1100" b="0" i="0" u="none" strike="noStrike" dirty="0">
                          <a:solidFill>
                            <a:srgbClr val="166382"/>
                          </a:solidFill>
                          <a:effectLst/>
                          <a:latin typeface="Aptos Narrow" panose="020B0004020202020204" pitchFamily="34" charset="0"/>
                        </a:rPr>
                        <a:t>Number of Collisions due to Unsafe Speed</a:t>
                      </a:r>
                    </a:p>
                  </a:txBody>
                  <a:tcPr marL="9525" marR="9525" marT="9525" marB="0" anchor="b">
                    <a:solidFill>
                      <a:srgbClr val="166382">
                        <a:alpha val="50000"/>
                      </a:srgbClr>
                    </a:solidFill>
                  </a:tcPr>
                </a:tc>
                <a:tc>
                  <a:txBody>
                    <a:bodyPr/>
                    <a:lstStyle/>
                    <a:p>
                      <a:pPr algn="ctr" fontAlgn="b">
                        <a:buNone/>
                      </a:pPr>
                      <a:r>
                        <a:rPr lang="en-IN" sz="1100" u="none" strike="noStrike" dirty="0">
                          <a:solidFill>
                            <a:srgbClr val="166382"/>
                          </a:solidFill>
                          <a:effectLst/>
                        </a:rPr>
                        <a:t>20</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50000"/>
                      </a:srgbClr>
                    </a:solidFill>
                  </a:tcPr>
                </a:tc>
                <a:extLst>
                  <a:ext uri="{0D108BD9-81ED-4DB2-BD59-A6C34878D82A}">
                    <a16:rowId xmlns:a16="http://schemas.microsoft.com/office/drawing/2014/main" val="4159905509"/>
                  </a:ext>
                </a:extLst>
              </a:tr>
              <a:tr h="190500">
                <a:tc>
                  <a:txBody>
                    <a:bodyPr/>
                    <a:lstStyle/>
                    <a:p>
                      <a:pPr algn="l" fontAlgn="b">
                        <a:buNone/>
                      </a:pPr>
                      <a:r>
                        <a:rPr lang="en-IN" sz="1100" u="none" strike="noStrike" dirty="0">
                          <a:solidFill>
                            <a:srgbClr val="166382"/>
                          </a:solidFill>
                          <a:effectLst/>
                        </a:rPr>
                        <a:t>Collisions Per Miles</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30000"/>
                      </a:srgbClr>
                    </a:solidFill>
                  </a:tcPr>
                </a:tc>
                <a:tc>
                  <a:txBody>
                    <a:bodyPr/>
                    <a:lstStyle/>
                    <a:p>
                      <a:pPr algn="ctr" fontAlgn="b">
                        <a:buNone/>
                      </a:pPr>
                      <a:r>
                        <a:rPr lang="en-IN" sz="1100" u="none" strike="noStrike" dirty="0">
                          <a:solidFill>
                            <a:srgbClr val="166382"/>
                          </a:solidFill>
                          <a:effectLst/>
                        </a:rPr>
                        <a:t>10</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30000"/>
                      </a:srgbClr>
                    </a:solidFill>
                  </a:tcPr>
                </a:tc>
                <a:extLst>
                  <a:ext uri="{0D108BD9-81ED-4DB2-BD59-A6C34878D82A}">
                    <a16:rowId xmlns:a16="http://schemas.microsoft.com/office/drawing/2014/main" val="3441747205"/>
                  </a:ext>
                </a:extLst>
              </a:tr>
              <a:tr h="190500">
                <a:tc>
                  <a:txBody>
                    <a:bodyPr/>
                    <a:lstStyle/>
                    <a:p>
                      <a:pPr algn="l" fontAlgn="b">
                        <a:buNone/>
                      </a:pPr>
                      <a:r>
                        <a:rPr lang="en-IN" sz="1100" u="none" strike="noStrike" dirty="0">
                          <a:solidFill>
                            <a:srgbClr val="166382"/>
                          </a:solidFill>
                          <a:effectLst/>
                        </a:rPr>
                        <a:t>Collisions per 1000 AADT</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50000"/>
                      </a:srgbClr>
                    </a:solidFill>
                  </a:tcPr>
                </a:tc>
                <a:tc>
                  <a:txBody>
                    <a:bodyPr/>
                    <a:lstStyle/>
                    <a:p>
                      <a:pPr algn="ctr" fontAlgn="b">
                        <a:buNone/>
                      </a:pPr>
                      <a:r>
                        <a:rPr lang="en-IN" sz="1100" u="none" strike="noStrike" dirty="0">
                          <a:solidFill>
                            <a:srgbClr val="166382"/>
                          </a:solidFill>
                          <a:effectLst/>
                        </a:rPr>
                        <a:t>10</a:t>
                      </a:r>
                      <a:endParaRPr lang="en-IN" sz="1100" b="0" i="0" u="none" strike="noStrike" dirty="0">
                        <a:solidFill>
                          <a:srgbClr val="166382"/>
                        </a:solidFill>
                        <a:effectLst/>
                        <a:latin typeface="Aptos Narrow" panose="020B0004020202020204" pitchFamily="34" charset="0"/>
                      </a:endParaRPr>
                    </a:p>
                  </a:txBody>
                  <a:tcPr marL="9525" marR="9525" marT="9525" marB="0" anchor="b">
                    <a:solidFill>
                      <a:srgbClr val="166382">
                        <a:alpha val="50000"/>
                      </a:srgbClr>
                    </a:solidFill>
                  </a:tcPr>
                </a:tc>
                <a:extLst>
                  <a:ext uri="{0D108BD9-81ED-4DB2-BD59-A6C34878D82A}">
                    <a16:rowId xmlns:a16="http://schemas.microsoft.com/office/drawing/2014/main" val="1963230181"/>
                  </a:ext>
                </a:extLst>
              </a:tr>
            </a:tbl>
          </a:graphicData>
        </a:graphic>
      </p:graphicFrame>
    </p:spTree>
    <p:extLst>
      <p:ext uri="{BB962C8B-B14F-4D97-AF65-F5344CB8AC3E}">
        <p14:creationId xmlns:p14="http://schemas.microsoft.com/office/powerpoint/2010/main" val="1233246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E9975-A178-AF2B-B979-2D068C80CDE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9F61A76-E631-03C2-1726-7AB8E07AA1A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00" y="977886"/>
            <a:ext cx="5848019" cy="4518923"/>
          </a:xfrm>
          <a:prstGeom prst="rect">
            <a:avLst/>
          </a:prstGeom>
        </p:spPr>
      </p:pic>
      <p:sp>
        <p:nvSpPr>
          <p:cNvPr id="6" name="Slide Number Placeholder 5">
            <a:extLst>
              <a:ext uri="{FF2B5EF4-FFF2-40B4-BE49-F238E27FC236}">
                <a16:creationId xmlns:a16="http://schemas.microsoft.com/office/drawing/2014/main" id="{623C0259-35B2-AE5C-5E9B-EEEBF5DDB041}"/>
              </a:ext>
            </a:extLst>
          </p:cNvPr>
          <p:cNvSpPr>
            <a:spLocks noGrp="1"/>
          </p:cNvSpPr>
          <p:nvPr>
            <p:ph type="sldNum" sz="quarter" idx="12"/>
          </p:nvPr>
        </p:nvSpPr>
        <p:spPr/>
        <p:txBody>
          <a:bodyPr/>
          <a:lstStyle/>
          <a:p>
            <a:fld id="{0184A79C-86BA-4374-9AE3-3A0010382100}" type="slidenum">
              <a:rPr lang="en-US" smtClean="0">
                <a:solidFill>
                  <a:prstClr val="black">
                    <a:tint val="75000"/>
                  </a:prstClr>
                </a:solidFill>
              </a:rPr>
              <a:pPr/>
              <a:t>9</a:t>
            </a:fld>
            <a:endParaRPr lang="en-US" dirty="0">
              <a:solidFill>
                <a:prstClr val="black">
                  <a:tint val="75000"/>
                </a:prstClr>
              </a:solidFill>
            </a:endParaRPr>
          </a:p>
        </p:txBody>
      </p:sp>
      <p:sp>
        <p:nvSpPr>
          <p:cNvPr id="7" name="Title 1">
            <a:extLst>
              <a:ext uri="{FF2B5EF4-FFF2-40B4-BE49-F238E27FC236}">
                <a16:creationId xmlns:a16="http://schemas.microsoft.com/office/drawing/2014/main" id="{4D809DB6-8C30-2F17-934B-39D3DB28D665}"/>
              </a:ext>
            </a:extLst>
          </p:cNvPr>
          <p:cNvSpPr txBox="1">
            <a:spLocks/>
          </p:cNvSpPr>
          <p:nvPr/>
        </p:nvSpPr>
        <p:spPr>
          <a:xfrm>
            <a:off x="103354" y="-146993"/>
            <a:ext cx="117814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236621"/>
                </a:solidFill>
                <a:latin typeface="+mn-lt"/>
                <a:ea typeface="+mj-ea"/>
                <a:cs typeface="+mj-cs"/>
              </a:defRPr>
            </a:lvl1pPr>
          </a:lstStyle>
          <a:p>
            <a:r>
              <a:rPr lang="en-US" sz="3600" dirty="0">
                <a:solidFill>
                  <a:srgbClr val="124238"/>
                </a:solidFill>
                <a:latin typeface="Segoe UI" panose="020B0502040204020203" pitchFamily="34" charset="0"/>
                <a:cs typeface="Segoe UI" panose="020B0502040204020203" pitchFamily="34" charset="0"/>
              </a:rPr>
              <a:t>High Injury Network – Pedestrian Focused Corridors</a:t>
            </a:r>
          </a:p>
        </p:txBody>
      </p:sp>
      <p:sp>
        <p:nvSpPr>
          <p:cNvPr id="3" name="Content Placeholder 2">
            <a:extLst>
              <a:ext uri="{FF2B5EF4-FFF2-40B4-BE49-F238E27FC236}">
                <a16:creationId xmlns:a16="http://schemas.microsoft.com/office/drawing/2014/main" id="{188CAF81-AC54-D072-747A-95EFB2D5FBA0}"/>
              </a:ext>
            </a:extLst>
          </p:cNvPr>
          <p:cNvSpPr txBox="1">
            <a:spLocks/>
          </p:cNvSpPr>
          <p:nvPr/>
        </p:nvSpPr>
        <p:spPr>
          <a:xfrm>
            <a:off x="120436" y="5496810"/>
            <a:ext cx="5933049" cy="27055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b="1" dirty="0">
                <a:solidFill>
                  <a:srgbClr val="124238"/>
                </a:solidFill>
                <a:latin typeface="Segoe UI" panose="020B0502040204020203" pitchFamily="34" charset="0"/>
                <a:ea typeface="Open Sans" panose="020B0606030504020204" pitchFamily="34" charset="0"/>
                <a:cs typeface="Segoe UI" panose="020B0502040204020203" pitchFamily="34" charset="0"/>
              </a:rPr>
              <a:t>Pedestrian Focused Corridors</a:t>
            </a:r>
          </a:p>
          <a:p>
            <a:pPr algn="ctr"/>
            <a:endParaRPr lang="en-US" sz="1600" dirty="0">
              <a:solidFill>
                <a:prstClr val="black"/>
              </a:solidFill>
              <a:latin typeface="Segoe UI" panose="020B0502040204020203" pitchFamily="34" charset="0"/>
              <a:cs typeface="Segoe UI" panose="020B0502040204020203" pitchFamily="34" charset="0"/>
            </a:endParaRPr>
          </a:p>
        </p:txBody>
      </p:sp>
      <p:sp>
        <p:nvSpPr>
          <p:cNvPr id="4" name="Content Placeholder 2">
            <a:extLst>
              <a:ext uri="{FF2B5EF4-FFF2-40B4-BE49-F238E27FC236}">
                <a16:creationId xmlns:a16="http://schemas.microsoft.com/office/drawing/2014/main" id="{7C024B7A-EF66-5F57-4811-6353772A9780}"/>
              </a:ext>
            </a:extLst>
          </p:cNvPr>
          <p:cNvSpPr txBox="1">
            <a:spLocks/>
          </p:cNvSpPr>
          <p:nvPr/>
        </p:nvSpPr>
        <p:spPr>
          <a:xfrm>
            <a:off x="6184420" y="5496810"/>
            <a:ext cx="5941904" cy="27055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b="1" dirty="0">
                <a:solidFill>
                  <a:srgbClr val="124238"/>
                </a:solidFill>
                <a:latin typeface="Segoe UI" panose="020B0502040204020203" pitchFamily="34" charset="0"/>
                <a:ea typeface="Open Sans" panose="020B0606030504020204" pitchFamily="34" charset="0"/>
                <a:cs typeface="Segoe UI" panose="020B0502040204020203" pitchFamily="34" charset="0"/>
              </a:rPr>
              <a:t>Heat Map- Pedestrian Focused Areas</a:t>
            </a:r>
          </a:p>
          <a:p>
            <a:pPr algn="ctr"/>
            <a:endParaRPr lang="en-US" sz="1600" dirty="0">
              <a:solidFill>
                <a:prstClr val="black"/>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51811847-6596-4985-503E-42BFB605E7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7982" y="977886"/>
            <a:ext cx="5848018" cy="4518923"/>
          </a:xfrm>
          <a:prstGeom prst="rect">
            <a:avLst/>
          </a:prstGeom>
        </p:spPr>
      </p:pic>
    </p:spTree>
    <p:extLst>
      <p:ext uri="{BB962C8B-B14F-4D97-AF65-F5344CB8AC3E}">
        <p14:creationId xmlns:p14="http://schemas.microsoft.com/office/powerpoint/2010/main" val="1892215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9582</TotalTime>
  <Words>4447</Words>
  <Application>Microsoft Office PowerPoint</Application>
  <PresentationFormat>Widescreen</PresentationFormat>
  <Paragraphs>1017</Paragraphs>
  <Slides>27</Slides>
  <Notes>26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Aptos Narrow</vt:lpstr>
      <vt:lpstr>Arial</vt:lpstr>
      <vt:lpstr>Calibri</vt:lpstr>
      <vt:lpstr>Lato</vt:lpstr>
      <vt:lpstr>Segoe UI</vt:lpstr>
      <vt:lpstr>Wingdings</vt:lpstr>
      <vt:lpstr>Office Theme</vt:lpstr>
      <vt:lpstr>1_Office Theme</vt:lpstr>
      <vt:lpstr>2_Office Theme</vt:lpstr>
      <vt:lpstr>PowerPoint Presentation</vt:lpstr>
      <vt:lpstr>PowerPoint Presentation</vt:lpstr>
      <vt:lpstr>Agenda</vt:lpstr>
      <vt:lpstr>What is a Pleasanton Transportation Safety Action Plan (PTSAP)?</vt:lpstr>
      <vt:lpstr>PTSAP Process</vt:lpstr>
      <vt:lpstr>Collision Analysis Findings (2020–2024)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Ruta Jariwala</dc:creator>
  <cp:lastModifiedBy>Grishma Pandya</cp:lastModifiedBy>
  <cp:revision>803</cp:revision>
  <dcterms:modified xsi:type="dcterms:W3CDTF">2026-04-22T18:53:45Z</dcterms:modified>
</cp:coreProperties>
</file>